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9" r:id="rId3"/>
    <p:sldId id="257" r:id="rId4"/>
    <p:sldId id="272" r:id="rId5"/>
    <p:sldId id="263" r:id="rId6"/>
    <p:sldId id="265" r:id="rId7"/>
    <p:sldId id="273" r:id="rId8"/>
    <p:sldId id="264" r:id="rId9"/>
    <p:sldId id="266" r:id="rId10"/>
    <p:sldId id="258" r:id="rId11"/>
    <p:sldId id="260" r:id="rId12"/>
    <p:sldId id="261" r:id="rId13"/>
    <p:sldId id="262" r:id="rId14"/>
    <p:sldId id="267" r:id="rId15"/>
    <p:sldId id="268" r:id="rId16"/>
    <p:sldId id="269" r:id="rId17"/>
    <p:sldId id="270"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ABD2"/>
    <a:srgbClr val="FF94DF"/>
    <a:srgbClr val="F2D3E2"/>
    <a:srgbClr val="E3E3E3"/>
    <a:srgbClr val="FCFFDE"/>
    <a:srgbClr val="FF9B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56FFE1-282F-7A23-5BB2-1719F69414FE}" v="77" dt="2026-06-11T03:32:43.540"/>
    <p1510:client id="{19543BAB-B0B2-7B90-58DE-B89599CCAC83}" v="107" dt="2026-06-11T02:52:07.497"/>
    <p1510:client id="{38C7ACF1-1198-A195-96AA-19FF5E0420FB}" v="1297" dt="2026-06-11T03:41:47.225"/>
    <p1510:client id="{E6EDC00F-529B-CBAA-7937-EC6F0B936F52}" v="2" dt="2026-06-11T03:33:36.248"/>
    <p1510:client id="{EC565FAC-799A-EA0C-485E-7229C84A52DA}" v="589" dt="2026-06-09T13:56:00.139"/>
    <p1510:client id="{EF6A7D59-A5F6-D812-7E56-3301A6C2FED2}" v="10" dt="2026-06-11T02:53:30.061"/>
    <p1510:client id="{EF7F7979-47D9-43E5-62E9-9CB6AA345FD5}" v="29" dt="2026-06-11T03:41:47.306"/>
    <p1510:client id="{F3CC676D-5708-118A-D0FC-C611F819849F}" v="4" dt="2026-06-11T03:33:26.6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678426" y="889820"/>
            <a:ext cx="9989574" cy="3598606"/>
          </a:xfrm>
        </p:spPr>
        <p:txBody>
          <a:bodyPr anchor="t">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678426"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12575099-B3AD-44D7-919B-BCB6DC3E7F21}" type="datetimeFigureOut">
              <a:rPr lang="en-US" dirty="0"/>
              <a:t>6/10/2026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3748971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2A4BF121-2723-4D35-ADA9-215CD054C4BC}" type="datetimeFigureOut">
              <a:rPr lang="en-US" dirty="0"/>
              <a:t>6/10/2026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319005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C54F54BA-4BC6-480F-839C-951A49B248A9}" type="datetimeFigureOut">
              <a:rPr lang="en-US" dirty="0"/>
              <a:t>6/10/2026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1208929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22096"/>
            <a:ext cx="10691265" cy="112793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15383" y="2128684"/>
            <a:ext cx="5304417" cy="3844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72200" y="2128684"/>
            <a:ext cx="5219700" cy="3844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0F9DD0EA-4726-4440-BF9D-E88296FC3068}" type="datetimeFigureOut">
              <a:rPr lang="en-US" dirty="0"/>
              <a:t>6/10/2026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1493170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685887" y="929148"/>
            <a:ext cx="10640005" cy="761540"/>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15384" y="1681163"/>
            <a:ext cx="5282192" cy="657225"/>
          </a:xfrm>
        </p:spPr>
        <p:txBody>
          <a:bodyPr anchor="b">
            <a:normAutofit/>
          </a:bodyPr>
          <a:lstStyle>
            <a:lvl1pPr marL="0" indent="0">
              <a:buNone/>
              <a:defRPr sz="1600" b="1">
                <a:latin typeface="+mj-lt"/>
              </a:defRPr>
            </a:lvl1pPr>
            <a:lvl2pPr marL="457200" indent="0">
              <a:buNone/>
              <a:defRPr sz="1600" b="1"/>
            </a:lvl2pPr>
            <a:lvl3pPr marL="914400" indent="0">
              <a:buNone/>
              <a:defRPr sz="16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15384" y="2505075"/>
            <a:ext cx="5282192" cy="34237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72200" y="1681163"/>
            <a:ext cx="5183188" cy="657225"/>
          </a:xfrm>
        </p:spPr>
        <p:txBody>
          <a:bodyPr anchor="b">
            <a:normAutofit/>
          </a:bodyPr>
          <a:lstStyle>
            <a:lvl1pPr marL="0" indent="0">
              <a:buNone/>
              <a:defRPr sz="1600" b="1">
                <a:latin typeface="+mj-lt"/>
              </a:defRPr>
            </a:lvl1pPr>
            <a:lvl2pPr marL="457200" indent="0">
              <a:buNone/>
              <a:defRPr sz="1600" b="1"/>
            </a:lvl2pPr>
            <a:lvl3pPr marL="914400" indent="0">
              <a:buNone/>
              <a:defRPr sz="16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72200" y="2505075"/>
            <a:ext cx="5183188" cy="34237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19CAD10D-99D1-46B2-A85A-C16850FCF8CF}" type="datetimeFigureOut">
              <a:rPr lang="en-US" dirty="0"/>
              <a:t>6/10/2026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3252690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48C67E51-34D6-4E3D-8F41-CC63EA446EDD}" type="datetimeFigureOut">
              <a:rPr lang="en-US" dirty="0"/>
              <a:t>6/10/2026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r>
              <a:rPr lang="en-US"/>
              <a:t>
              </a:t>
            </a:r>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3557743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8D49E550-CE3F-497F-B953-7DE0932F91C0}" type="datetimeFigureOut">
              <a:rPr lang="en-US" dirty="0"/>
              <a:t>6/10/2026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891269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678426" y="781665"/>
            <a:ext cx="4093599" cy="1223452"/>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688258" y="2315497"/>
            <a:ext cx="4093599" cy="35534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217A0BF4-BAA0-4539-95F2-9C4277F97478}" type="datetimeFigureOut">
              <a:rPr lang="en-US" dirty="0"/>
              <a:t>6/10/2026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3957372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683342" y="1066800"/>
            <a:ext cx="4103431" cy="1317523"/>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05F473-761A-4002-AF70-9FF878D0139E}"/>
              </a:ext>
            </a:extLst>
          </p:cNvPr>
          <p:cNvSpPr>
            <a:spLocks noGrp="1" noChangeAspect="1"/>
          </p:cNvSpPr>
          <p:nvPr>
            <p:ph type="pic" idx="1"/>
          </p:nvPr>
        </p:nvSpPr>
        <p:spPr>
          <a:xfrm>
            <a:off x="5183188" y="1066800"/>
            <a:ext cx="6172200" cy="4794250"/>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683342"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2E9884E-D945-496C-84BE-49C61F78F9EC}" type="datetimeFigureOut">
              <a:rPr lang="en-US" dirty="0"/>
              <a:t>6/10/2026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2533926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F18115DA-6CBC-4AEF-A85F-371C66916CF8}" type="datetimeFigureOut">
              <a:rPr lang="en-US" dirty="0"/>
              <a:t>6/10/2026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2868148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838200" y="997973"/>
            <a:ext cx="8404122"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2A6007E4-95E8-4ABC-B20B-51235318A487}" type="datetimeFigureOut">
              <a:rPr lang="en-US" dirty="0"/>
              <a:t>6/10/2026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E30AF5A0-43BB-4336-8627-9123B9144D80}" type="slidenum">
              <a:rPr lang="en-US" dirty="0"/>
              <a:t>‹#›</a:t>
            </a:fld>
            <a:endParaRPr lang="en-US"/>
          </a:p>
        </p:txBody>
      </p:sp>
    </p:spTree>
    <p:extLst>
      <p:ext uri="{BB962C8B-B14F-4D97-AF65-F5344CB8AC3E}">
        <p14:creationId xmlns:p14="http://schemas.microsoft.com/office/powerpoint/2010/main" val="3254348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22096"/>
            <a:ext cx="10691265" cy="137103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93126"/>
            <a:ext cx="10691265" cy="36360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92594" cy="365125"/>
          </a:xfrm>
          <a:prstGeom prst="rect">
            <a:avLst/>
          </a:prstGeom>
        </p:spPr>
        <p:txBody>
          <a:bodyPr vert="horz" lIns="91440" tIns="45720" rIns="91440" bIns="45720" rtlCol="0" anchor="ctr"/>
          <a:lstStyle>
            <a:lvl1pPr algn="r">
              <a:defRPr sz="1050">
                <a:solidFill>
                  <a:schemeClr val="tx1"/>
                </a:solidFill>
                <a:latin typeface="+mj-lt"/>
              </a:defRPr>
            </a:lvl1pPr>
          </a:lstStyle>
          <a:p>
            <a:fld id="{CD438618-DEE5-47CF-A8B2-A9E090D503CD}" type="datetimeFigureOut">
              <a:rPr lang="en-US" dirty="0"/>
              <a:t>6/10/2026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15383"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r>
              <a:rPr lang="en-US"/>
              <a:t>
              </a:t>
            </a:r>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E30AF5A0-43BB-4336-8627-9123B9144D80}" type="slidenum">
              <a:rPr lang="en-US" dirty="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352118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672">
          <p15:clr>
            <a:srgbClr val="F26B43"/>
          </p15:clr>
        </p15:guide>
        <p15:guide id="4" orient="horz" pos="912">
          <p15:clr>
            <a:srgbClr val="F26B43"/>
          </p15:clr>
        </p15:guide>
        <p15:guide id="5" pos="7176">
          <p15:clr>
            <a:srgbClr val="F26B43"/>
          </p15:clr>
        </p15:guide>
        <p15:guide id="6" pos="504">
          <p15:clr>
            <a:srgbClr val="F26B43"/>
          </p15:clr>
        </p15:guide>
        <p15:guide id="7" orient="horz" pos="3864">
          <p15:clr>
            <a:srgbClr val="F26B43"/>
          </p15:clr>
        </p15:guide>
        <p15:guide id="8" orient="horz" pos="45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2D3E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4441" y="1247008"/>
            <a:ext cx="4640377" cy="1223452"/>
          </a:xfrm>
        </p:spPr>
        <p:txBody>
          <a:bodyPr anchor="b">
            <a:noAutofit/>
          </a:bodyPr>
          <a:lstStyle/>
          <a:p>
            <a:pPr algn="ctr"/>
            <a:r>
              <a:rPr lang="en-US" sz="4000" b="1" cap="all"/>
              <a:t>K❤︎‬ETE Campaign Proposal</a:t>
            </a:r>
            <a:endParaRPr lang="en-US" sz="4000"/>
          </a:p>
        </p:txBody>
      </p:sp>
      <p:pic>
        <p:nvPicPr>
          <p:cNvPr id="5" name="Picture 4" descr="Gertie Nazaroff - YouTube">
            <a:extLst>
              <a:ext uri="{FF2B5EF4-FFF2-40B4-BE49-F238E27FC236}">
                <a16:creationId xmlns:a16="http://schemas.microsoft.com/office/drawing/2014/main" id="{7AD1AC58-3045-5F2B-7756-A91F580968F7}"/>
              </a:ext>
            </a:extLst>
          </p:cNvPr>
          <p:cNvPicPr>
            <a:picLocks noChangeAspect="1"/>
          </p:cNvPicPr>
          <p:nvPr/>
        </p:nvPicPr>
        <p:blipFill>
          <a:blip r:embed="rId2"/>
          <a:srcRect r="3" b="21042"/>
          <a:stretch>
            <a:fillRect/>
          </a:stretch>
        </p:blipFill>
        <p:spPr>
          <a:xfrm>
            <a:off x="5671798" y="859456"/>
            <a:ext cx="3473208" cy="2744679"/>
          </a:xfrm>
          <a:prstGeom prst="rect">
            <a:avLst/>
          </a:prstGeom>
          <a:noFill/>
        </p:spPr>
      </p:pic>
      <p:sp>
        <p:nvSpPr>
          <p:cNvPr id="3" name="Subtitle 2"/>
          <p:cNvSpPr>
            <a:spLocks noGrp="1"/>
          </p:cNvSpPr>
          <p:nvPr>
            <p:ph type="body" sz="half" idx="2"/>
          </p:nvPr>
        </p:nvSpPr>
        <p:spPr>
          <a:xfrm>
            <a:off x="944196" y="3083314"/>
            <a:ext cx="4081966" cy="2297064"/>
          </a:xfrm>
        </p:spPr>
        <p:txBody>
          <a:bodyPr vert="horz" lIns="91440" tIns="45720" rIns="91440" bIns="45720" rtlCol="0" anchor="t">
            <a:normAutofit lnSpcReduction="10000"/>
          </a:bodyPr>
          <a:lstStyle/>
          <a:p>
            <a:pPr algn="ctr"/>
            <a:r>
              <a:rPr lang="en-US" sz="2800">
                <a:latin typeface="Calibri"/>
                <a:ea typeface="Calibri"/>
                <a:cs typeface="Calibri"/>
              </a:rPr>
              <a:t>Presented to you by: Ava Marini, Cortney Smith, Flavia Yaffe, Katherine Adams, &amp; Taisiya </a:t>
            </a:r>
            <a:r>
              <a:rPr lang="en-US" sz="2800" err="1">
                <a:latin typeface="Calibri"/>
                <a:ea typeface="Calibri"/>
                <a:cs typeface="Calibri"/>
              </a:rPr>
              <a:t>Ivanchikova</a:t>
            </a:r>
            <a:endParaRPr lang="en-US" sz="2800" err="1"/>
          </a:p>
        </p:txBody>
      </p:sp>
      <p:sp>
        <p:nvSpPr>
          <p:cNvPr id="10" name="Date Placeholder 4">
            <a:extLst>
              <a:ext uri="{FF2B5EF4-FFF2-40B4-BE49-F238E27FC236}">
                <a16:creationId xmlns:a16="http://schemas.microsoft.com/office/drawing/2014/main" id="{62AB27BF-545F-9A2A-7E19-01AF9A2A59F2}"/>
              </a:ext>
            </a:extLst>
          </p:cNvPr>
          <p:cNvSpPr>
            <a:spLocks noGrp="1"/>
          </p:cNvSpPr>
          <p:nvPr>
            <p:ph type="dt" sz="half" idx="10"/>
          </p:nvPr>
        </p:nvSpPr>
        <p:spPr>
          <a:xfrm>
            <a:off x="8369448" y="6356350"/>
            <a:ext cx="2592594" cy="365125"/>
          </a:xfrm>
        </p:spPr>
        <p:txBody>
          <a:bodyPr/>
          <a:lstStyle/>
          <a:p>
            <a:pPr>
              <a:spcAft>
                <a:spcPts val="600"/>
              </a:spcAft>
            </a:pPr>
            <a:fld id="{BD758C15-1A92-4D38-8746-45D61BFBE543}" type="datetime1">
              <a:rPr lang="en-US" smtClean="0"/>
              <a:pPr>
                <a:spcAft>
                  <a:spcPts val="600"/>
                </a:spcAft>
              </a:pPr>
              <a:t>6/10/2026</a:t>
            </a:fld>
            <a:endParaRPr lang="en-US"/>
          </a:p>
        </p:txBody>
      </p:sp>
      <p:sp>
        <p:nvSpPr>
          <p:cNvPr id="12" name="Footer Placeholder 5">
            <a:extLst>
              <a:ext uri="{FF2B5EF4-FFF2-40B4-BE49-F238E27FC236}">
                <a16:creationId xmlns:a16="http://schemas.microsoft.com/office/drawing/2014/main" id="{1E323D69-0C5C-7F2C-0CEE-DA9B2B3E5D6C}"/>
              </a:ext>
            </a:extLst>
          </p:cNvPr>
          <p:cNvSpPr>
            <a:spLocks noGrp="1"/>
          </p:cNvSpPr>
          <p:nvPr>
            <p:ph type="ftr" sz="quarter" idx="11"/>
          </p:nvPr>
        </p:nvSpPr>
        <p:spPr>
          <a:xfrm>
            <a:off x="715383" y="6356350"/>
            <a:ext cx="4539727" cy="365125"/>
          </a:xfrm>
        </p:spPr>
        <p:txBody>
          <a:bodyPr/>
          <a:lstStyle/>
          <a:p>
            <a:pPr>
              <a:spcAft>
                <a:spcPts val="600"/>
              </a:spcAft>
            </a:pPr>
            <a:r>
              <a:rPr lang="en-US"/>
              <a:t>
              </a:t>
            </a:r>
          </a:p>
        </p:txBody>
      </p:sp>
      <p:sp>
        <p:nvSpPr>
          <p:cNvPr id="14" name="Slide Number Placeholder 6">
            <a:extLst>
              <a:ext uri="{FF2B5EF4-FFF2-40B4-BE49-F238E27FC236}">
                <a16:creationId xmlns:a16="http://schemas.microsoft.com/office/drawing/2014/main" id="{2C118E1D-03C2-D7BF-70AF-54490FB2FE06}"/>
              </a:ext>
            </a:extLst>
          </p:cNvPr>
          <p:cNvSpPr>
            <a:spLocks noGrp="1"/>
          </p:cNvSpPr>
          <p:nvPr>
            <p:ph type="sldNum" sz="quarter" idx="12"/>
          </p:nvPr>
        </p:nvSpPr>
        <p:spPr>
          <a:xfrm>
            <a:off x="10919012" y="6356350"/>
            <a:ext cx="672354" cy="365125"/>
          </a:xfrm>
        </p:spPr>
        <p:txBody>
          <a:bodyPr/>
          <a:lstStyle/>
          <a:p>
            <a:pPr>
              <a:spcAft>
                <a:spcPts val="600"/>
              </a:spcAft>
            </a:pPr>
            <a:fld id="{E30AF5A0-43BB-4336-8627-9123B9144D80}" type="slidenum">
              <a:rPr lang="en-US" smtClean="0"/>
              <a:pPr>
                <a:spcAft>
                  <a:spcPts val="600"/>
                </a:spcAft>
              </a:pPr>
              <a:t>1</a:t>
            </a:fld>
            <a:endParaRPr lang="en-US"/>
          </a:p>
        </p:txBody>
      </p:sp>
      <p:pic>
        <p:nvPicPr>
          <p:cNvPr id="4" name="Picture 3" descr="About Us – KAETE">
            <a:extLst>
              <a:ext uri="{FF2B5EF4-FFF2-40B4-BE49-F238E27FC236}">
                <a16:creationId xmlns:a16="http://schemas.microsoft.com/office/drawing/2014/main" id="{BAFD2F45-3282-6C56-C7A4-AD120C54CE9A}"/>
              </a:ext>
            </a:extLst>
          </p:cNvPr>
          <p:cNvPicPr>
            <a:picLocks noChangeAspect="1"/>
          </p:cNvPicPr>
          <p:nvPr/>
        </p:nvPicPr>
        <p:blipFill>
          <a:blip r:embed="rId3"/>
          <a:stretch>
            <a:fillRect/>
          </a:stretch>
        </p:blipFill>
        <p:spPr>
          <a:xfrm>
            <a:off x="8100896" y="3085944"/>
            <a:ext cx="3672159" cy="3634988"/>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15750A2-B9A6-F8A6-1086-9505D0CC48D0}"/>
              </a:ext>
            </a:extLst>
          </p:cNvPr>
          <p:cNvSpPr>
            <a:spLocks noGrp="1"/>
          </p:cNvSpPr>
          <p:nvPr>
            <p:ph type="dt" sz="half" idx="10"/>
          </p:nvPr>
        </p:nvSpPr>
        <p:spPr/>
        <p:txBody>
          <a:bodyPr/>
          <a:lstStyle/>
          <a:p>
            <a:fld id="{FE729381-EF42-476F-8BF5-458834224A18}" type="datetime1">
              <a:t>6/10/2026</a:t>
            </a:fld>
            <a:endParaRPr lang="en-US"/>
          </a:p>
        </p:txBody>
      </p:sp>
      <p:sp>
        <p:nvSpPr>
          <p:cNvPr id="5" name="Footer Placeholder 4">
            <a:extLst>
              <a:ext uri="{FF2B5EF4-FFF2-40B4-BE49-F238E27FC236}">
                <a16:creationId xmlns:a16="http://schemas.microsoft.com/office/drawing/2014/main" id="{B6F7BF0E-273C-57F2-36F5-88EFC55356E5}"/>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C7BD7729-08A8-732B-BCF4-7A279129164C}"/>
              </a:ext>
            </a:extLst>
          </p:cNvPr>
          <p:cNvSpPr>
            <a:spLocks noGrp="1"/>
          </p:cNvSpPr>
          <p:nvPr>
            <p:ph type="sldNum" sz="quarter" idx="12"/>
          </p:nvPr>
        </p:nvSpPr>
        <p:spPr/>
        <p:txBody>
          <a:bodyPr/>
          <a:lstStyle/>
          <a:p>
            <a:fld id="{E30AF5A0-43BB-4336-8627-9123B9144D80}" type="slidenum">
              <a:rPr lang="en-US" dirty="0"/>
              <a:t>2</a:t>
            </a:fld>
            <a:endParaRPr lang="en-US"/>
          </a:p>
        </p:txBody>
      </p:sp>
      <p:pic>
        <p:nvPicPr>
          <p:cNvPr id="2" name="By Gertie Nazaroff">
            <a:hlinkClick r:id="" action="ppaction://media"/>
            <a:extLst>
              <a:ext uri="{FF2B5EF4-FFF2-40B4-BE49-F238E27FC236}">
                <a16:creationId xmlns:a16="http://schemas.microsoft.com/office/drawing/2014/main" id="{D4893704-3A75-F1B6-5867-12EDF655CED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875" y="-4313"/>
            <a:ext cx="12212128" cy="6866626"/>
          </a:xfrm>
          <a:prstGeom prst="rect">
            <a:avLst/>
          </a:prstGeom>
        </p:spPr>
      </p:pic>
    </p:spTree>
    <p:extLst>
      <p:ext uri="{BB962C8B-B14F-4D97-AF65-F5344CB8AC3E}">
        <p14:creationId xmlns:p14="http://schemas.microsoft.com/office/powerpoint/2010/main" val="2017211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3E3E3"/>
        </a:solid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D2742C35-0AE1-5823-E797-5E60CB1CD97E}"/>
              </a:ext>
            </a:extLst>
          </p:cNvPr>
          <p:cNvSpPr/>
          <p:nvPr/>
        </p:nvSpPr>
        <p:spPr>
          <a:xfrm>
            <a:off x="381424" y="431688"/>
            <a:ext cx="4187536" cy="1445490"/>
          </a:xfrm>
          <a:prstGeom prst="ellipse">
            <a:avLst/>
          </a:prstGeom>
          <a:solidFill>
            <a:srgbClr val="FFABD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C87538-DD05-0082-E598-38A89852EE42}"/>
              </a:ext>
            </a:extLst>
          </p:cNvPr>
          <p:cNvSpPr>
            <a:spLocks noGrp="1"/>
          </p:cNvSpPr>
          <p:nvPr>
            <p:ph type="title"/>
          </p:nvPr>
        </p:nvSpPr>
        <p:spPr>
          <a:xfrm>
            <a:off x="694818" y="747592"/>
            <a:ext cx="10691265" cy="1127930"/>
          </a:xfrm>
        </p:spPr>
        <p:txBody>
          <a:bodyPr anchor="t">
            <a:normAutofit/>
          </a:bodyPr>
          <a:lstStyle/>
          <a:p>
            <a:r>
              <a:rPr lang="en-US" sz="3700" cap="all"/>
              <a:t>What is KAETE</a:t>
            </a:r>
            <a:r>
              <a:rPr lang="en-US" sz="3700"/>
              <a:t>?</a:t>
            </a:r>
          </a:p>
        </p:txBody>
      </p:sp>
      <p:sp>
        <p:nvSpPr>
          <p:cNvPr id="3" name="Content Placeholder 2">
            <a:extLst>
              <a:ext uri="{FF2B5EF4-FFF2-40B4-BE49-F238E27FC236}">
                <a16:creationId xmlns:a16="http://schemas.microsoft.com/office/drawing/2014/main" id="{B556A390-B7BE-55DD-44C4-50A380E78BAC}"/>
              </a:ext>
            </a:extLst>
          </p:cNvPr>
          <p:cNvSpPr>
            <a:spLocks noGrp="1"/>
          </p:cNvSpPr>
          <p:nvPr>
            <p:ph sz="half" idx="1"/>
          </p:nvPr>
        </p:nvSpPr>
        <p:spPr>
          <a:xfrm>
            <a:off x="692513" y="2131507"/>
            <a:ext cx="5327419" cy="2679775"/>
          </a:xfrm>
          <a:ln>
            <a:solidFill>
              <a:srgbClr val="FF94DF"/>
            </a:solidFill>
          </a:ln>
        </p:spPr>
        <p:txBody>
          <a:bodyPr vert="horz" lIns="91440" tIns="45720" rIns="91440" bIns="45720" rtlCol="0" anchor="t">
            <a:noAutofit/>
          </a:bodyPr>
          <a:lstStyle/>
          <a:p>
            <a:r>
              <a:rPr lang="en-US">
                <a:ea typeface="+mn-lt"/>
                <a:cs typeface="+mn-lt"/>
              </a:rPr>
              <a:t>KAETE is a female-founded lifestyle apparel brand inspired by founder Gertie Nazaroff. Kaete, Gerties mother, serves as the brand’s original muse. The brand was created to celebrate the meaningful connections between mothers and daughters while recognizing that every family story is unique.</a:t>
            </a:r>
            <a:endParaRPr lang="en-US"/>
          </a:p>
          <a:p>
            <a:pPr marL="0" indent="0">
              <a:buNone/>
            </a:pPr>
            <a:endParaRPr lang="en-US" sz="1400"/>
          </a:p>
          <a:p>
            <a:endParaRPr lang="en-US" sz="1400"/>
          </a:p>
        </p:txBody>
      </p:sp>
      <p:pic>
        <p:nvPicPr>
          <p:cNvPr id="4" name="Picture 3" descr="A person in a suit holding a computer&#10;&#10;AI-generated content may be incorrect.">
            <a:extLst>
              <a:ext uri="{FF2B5EF4-FFF2-40B4-BE49-F238E27FC236}">
                <a16:creationId xmlns:a16="http://schemas.microsoft.com/office/drawing/2014/main" id="{5FCD84C0-11E5-E1B2-B612-8039F0C636EF}"/>
              </a:ext>
            </a:extLst>
          </p:cNvPr>
          <p:cNvPicPr>
            <a:picLocks noChangeAspect="1"/>
          </p:cNvPicPr>
          <p:nvPr/>
        </p:nvPicPr>
        <p:blipFill>
          <a:blip r:embed="rId2"/>
          <a:srcRect l="-567" t="270" r="426" b="53057"/>
          <a:stretch>
            <a:fillRect/>
          </a:stretch>
        </p:blipFill>
        <p:spPr>
          <a:xfrm>
            <a:off x="6164802" y="2128684"/>
            <a:ext cx="5227106" cy="3836507"/>
          </a:xfrm>
          <a:prstGeom prst="rect">
            <a:avLst/>
          </a:prstGeom>
          <a:noFill/>
        </p:spPr>
      </p:pic>
      <p:sp>
        <p:nvSpPr>
          <p:cNvPr id="9" name="Date Placeholder 4">
            <a:extLst>
              <a:ext uri="{FF2B5EF4-FFF2-40B4-BE49-F238E27FC236}">
                <a16:creationId xmlns:a16="http://schemas.microsoft.com/office/drawing/2014/main" id="{425D0569-10C0-5007-C8E7-2CA53795A43F}"/>
              </a:ext>
            </a:extLst>
          </p:cNvPr>
          <p:cNvSpPr>
            <a:spLocks noGrp="1"/>
          </p:cNvSpPr>
          <p:nvPr>
            <p:ph type="dt" sz="half" idx="10"/>
          </p:nvPr>
        </p:nvSpPr>
        <p:spPr>
          <a:xfrm>
            <a:off x="8369448" y="6356350"/>
            <a:ext cx="2592594" cy="365125"/>
          </a:xfrm>
        </p:spPr>
        <p:txBody>
          <a:bodyPr/>
          <a:lstStyle/>
          <a:p>
            <a:pPr>
              <a:spcAft>
                <a:spcPts val="600"/>
              </a:spcAft>
            </a:pPr>
            <a:fld id="{47866B17-E80F-4754-80B4-1C9518B66C77}" type="datetime1">
              <a:rPr lang="en-US" smtClean="0"/>
              <a:pPr>
                <a:spcAft>
                  <a:spcPts val="600"/>
                </a:spcAft>
              </a:pPr>
              <a:t>6/10/2026</a:t>
            </a:fld>
            <a:endParaRPr lang="en-US"/>
          </a:p>
        </p:txBody>
      </p:sp>
      <p:sp>
        <p:nvSpPr>
          <p:cNvPr id="11" name="Footer Placeholder 5">
            <a:extLst>
              <a:ext uri="{FF2B5EF4-FFF2-40B4-BE49-F238E27FC236}">
                <a16:creationId xmlns:a16="http://schemas.microsoft.com/office/drawing/2014/main" id="{1AA81EB8-B660-3C35-2E8D-B228632429DD}"/>
              </a:ext>
            </a:extLst>
          </p:cNvPr>
          <p:cNvSpPr>
            <a:spLocks noGrp="1"/>
          </p:cNvSpPr>
          <p:nvPr>
            <p:ph type="ftr" sz="quarter" idx="11"/>
          </p:nvPr>
        </p:nvSpPr>
        <p:spPr>
          <a:xfrm>
            <a:off x="715383" y="6356350"/>
            <a:ext cx="4539727" cy="365125"/>
          </a:xfrm>
        </p:spPr>
        <p:txBody>
          <a:bodyPr/>
          <a:lstStyle/>
          <a:p>
            <a:pPr>
              <a:spcAft>
                <a:spcPts val="600"/>
              </a:spcAft>
            </a:pPr>
            <a:r>
              <a:rPr lang="en-US"/>
              <a:t>
              </a:t>
            </a:r>
          </a:p>
        </p:txBody>
      </p:sp>
      <p:sp>
        <p:nvSpPr>
          <p:cNvPr id="13" name="Slide Number Placeholder 6">
            <a:extLst>
              <a:ext uri="{FF2B5EF4-FFF2-40B4-BE49-F238E27FC236}">
                <a16:creationId xmlns:a16="http://schemas.microsoft.com/office/drawing/2014/main" id="{BAEA2044-ADB7-6378-4187-09B4C8FFDFCD}"/>
              </a:ext>
            </a:extLst>
          </p:cNvPr>
          <p:cNvSpPr>
            <a:spLocks noGrp="1"/>
          </p:cNvSpPr>
          <p:nvPr>
            <p:ph type="sldNum" sz="quarter" idx="12"/>
          </p:nvPr>
        </p:nvSpPr>
        <p:spPr>
          <a:xfrm>
            <a:off x="10919012" y="6356350"/>
            <a:ext cx="672354" cy="365125"/>
          </a:xfrm>
        </p:spPr>
        <p:txBody>
          <a:bodyPr/>
          <a:lstStyle/>
          <a:p>
            <a:pPr>
              <a:spcAft>
                <a:spcPts val="600"/>
              </a:spcAft>
            </a:pPr>
            <a:fld id="{E30AF5A0-43BB-4336-8627-9123B9144D80}" type="slidenum">
              <a:rPr lang="en-US" smtClean="0"/>
              <a:pPr>
                <a:spcAft>
                  <a:spcPts val="600"/>
                </a:spcAft>
              </a:pPr>
              <a:t>3</a:t>
            </a:fld>
            <a:endParaRPr lang="en-US"/>
          </a:p>
        </p:txBody>
      </p:sp>
    </p:spTree>
    <p:extLst>
      <p:ext uri="{BB962C8B-B14F-4D97-AF65-F5344CB8AC3E}">
        <p14:creationId xmlns:p14="http://schemas.microsoft.com/office/powerpoint/2010/main" val="2167239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3E3E3"/>
        </a:soli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32499CC-D07F-89A7-C19B-4E845CF815B7}"/>
              </a:ext>
            </a:extLst>
          </p:cNvPr>
          <p:cNvSpPr/>
          <p:nvPr/>
        </p:nvSpPr>
        <p:spPr>
          <a:xfrm>
            <a:off x="500678" y="684278"/>
            <a:ext cx="4493490" cy="122035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B3B5A0-60A9-C3A9-F837-C9C911AC93E0}"/>
              </a:ext>
            </a:extLst>
          </p:cNvPr>
          <p:cNvSpPr>
            <a:spLocks noGrp="1"/>
          </p:cNvSpPr>
          <p:nvPr>
            <p:ph type="title"/>
          </p:nvPr>
        </p:nvSpPr>
        <p:spPr>
          <a:xfrm>
            <a:off x="707290" y="683529"/>
            <a:ext cx="4307189" cy="1223452"/>
          </a:xfrm>
          <a:solidFill>
            <a:srgbClr val="FFABD2"/>
          </a:solidFill>
        </p:spPr>
        <p:txBody>
          <a:bodyPr anchor="b">
            <a:normAutofit/>
          </a:bodyPr>
          <a:lstStyle/>
          <a:p>
            <a:r>
              <a:rPr lang="en-US"/>
              <a:t> what Is  the focus of Kaete? </a:t>
            </a:r>
          </a:p>
        </p:txBody>
      </p:sp>
      <p:pic>
        <p:nvPicPr>
          <p:cNvPr id="11" name="Content Placeholder 10" descr="A person and person in white tracksuits&#10;&#10;AI-generated content may be incorrect.">
            <a:extLst>
              <a:ext uri="{FF2B5EF4-FFF2-40B4-BE49-F238E27FC236}">
                <a16:creationId xmlns:a16="http://schemas.microsoft.com/office/drawing/2014/main" id="{3BFEB223-E326-617A-98CA-F772FCBFAC89}"/>
              </a:ext>
            </a:extLst>
          </p:cNvPr>
          <p:cNvPicPr>
            <a:picLocks noGrp="1" noChangeAspect="1"/>
          </p:cNvPicPr>
          <p:nvPr>
            <p:ph idx="1"/>
          </p:nvPr>
        </p:nvPicPr>
        <p:blipFill>
          <a:blip r:embed="rId2"/>
          <a:srcRect t="8019" b="44012"/>
          <a:stretch>
            <a:fillRect/>
          </a:stretch>
        </p:blipFill>
        <p:spPr>
          <a:xfrm>
            <a:off x="5183188" y="987425"/>
            <a:ext cx="6172200" cy="4873625"/>
          </a:xfrm>
          <a:prstGeom prst="rect">
            <a:avLst/>
          </a:prstGeom>
          <a:noFill/>
        </p:spPr>
      </p:pic>
      <p:sp>
        <p:nvSpPr>
          <p:cNvPr id="3" name="Content Placeholder 2">
            <a:extLst>
              <a:ext uri="{FF2B5EF4-FFF2-40B4-BE49-F238E27FC236}">
                <a16:creationId xmlns:a16="http://schemas.microsoft.com/office/drawing/2014/main" id="{E3AE1985-3767-8A16-871A-D4C12F66201E}"/>
              </a:ext>
            </a:extLst>
          </p:cNvPr>
          <p:cNvSpPr>
            <a:spLocks noGrp="1"/>
          </p:cNvSpPr>
          <p:nvPr>
            <p:ph type="body" sz="half" idx="2"/>
          </p:nvPr>
        </p:nvSpPr>
        <p:spPr>
          <a:xfrm>
            <a:off x="699892" y="2007207"/>
            <a:ext cx="4087782" cy="3937399"/>
          </a:xfrm>
          <a:ln>
            <a:solidFill>
              <a:srgbClr val="FF94DF"/>
            </a:solidFill>
          </a:ln>
        </p:spPr>
        <p:txBody>
          <a:bodyPr vert="horz" lIns="91440" tIns="45720" rIns="91440" bIns="45720" rtlCol="0" anchor="t">
            <a:noAutofit/>
          </a:bodyPr>
          <a:lstStyle/>
          <a:p>
            <a:pPr>
              <a:lnSpc>
                <a:spcPct val="100000"/>
              </a:lnSpc>
            </a:pPr>
            <a:r>
              <a:rPr lang="en-US"/>
              <a:t>KAETE's focus goes beyond clothing. The brand promotes equality, diversity, and inclusion by creating a space where everyone feels seen, valued, and represented. It embraces women’s voices, size inclusivity, cultural diversity, and the freedom for people to express themselves authentically.</a:t>
            </a:r>
          </a:p>
          <a:p>
            <a:pPr>
              <a:lnSpc>
                <a:spcPct val="100000"/>
              </a:lnSpc>
            </a:pPr>
            <a:r>
              <a:rPr lang="en-US"/>
              <a:t>Through comfortable, timeless apparel and purpose-driven messaging, KAETE aims to build a community rooted in love, connection, and self-expression. The brand's mission is not only to create fashion, but also to foster a welcoming environment where people can celebrate their individuality and feel a sense of belonging.</a:t>
            </a:r>
          </a:p>
        </p:txBody>
      </p:sp>
      <p:sp>
        <p:nvSpPr>
          <p:cNvPr id="5" name="Date Placeholder 4">
            <a:extLst>
              <a:ext uri="{FF2B5EF4-FFF2-40B4-BE49-F238E27FC236}">
                <a16:creationId xmlns:a16="http://schemas.microsoft.com/office/drawing/2014/main" id="{E7930CC6-B921-3AF8-C77F-72AECAA88118}"/>
              </a:ext>
            </a:extLst>
          </p:cNvPr>
          <p:cNvSpPr>
            <a:spLocks noGrp="1"/>
          </p:cNvSpPr>
          <p:nvPr>
            <p:ph type="dt" sz="half" idx="10"/>
          </p:nvPr>
        </p:nvSpPr>
        <p:spPr>
          <a:xfrm>
            <a:off x="8369448" y="6356350"/>
            <a:ext cx="2592594" cy="365125"/>
          </a:xfrm>
        </p:spPr>
        <p:txBody>
          <a:bodyPr anchor="ctr">
            <a:normAutofit/>
          </a:bodyPr>
          <a:lstStyle/>
          <a:p>
            <a:pPr>
              <a:spcAft>
                <a:spcPts val="600"/>
              </a:spcAft>
            </a:pPr>
            <a:fld id="{9E2408F8-414E-44A1-A8CC-DE5E9486EE2F}" type="datetime1">
              <a:pPr>
                <a:spcAft>
                  <a:spcPts val="600"/>
                </a:spcAft>
              </a:pPr>
              <a:t>6/10/2026</a:t>
            </a:fld>
            <a:endParaRPr lang="en-US"/>
          </a:p>
        </p:txBody>
      </p:sp>
      <p:sp>
        <p:nvSpPr>
          <p:cNvPr id="6" name="Footer Placeholder 5">
            <a:extLst>
              <a:ext uri="{FF2B5EF4-FFF2-40B4-BE49-F238E27FC236}">
                <a16:creationId xmlns:a16="http://schemas.microsoft.com/office/drawing/2014/main" id="{7AEC168A-DEBC-1DB1-B0B5-36AEE6EEF3B1}"/>
              </a:ext>
            </a:extLst>
          </p:cNvPr>
          <p:cNvSpPr>
            <a:spLocks noGrp="1"/>
          </p:cNvSpPr>
          <p:nvPr>
            <p:ph type="ftr" sz="quarter" idx="11"/>
          </p:nvPr>
        </p:nvSpPr>
        <p:spPr>
          <a:xfrm>
            <a:off x="715383" y="6356350"/>
            <a:ext cx="4539727" cy="365125"/>
          </a:xfrm>
        </p:spPr>
        <p:txBody>
          <a:bodyPr anchor="ctr">
            <a:normAutofit/>
          </a:bodyPr>
          <a:lstStyle/>
          <a:p>
            <a:pPr>
              <a:lnSpc>
                <a:spcPct val="90000"/>
              </a:lnSpc>
              <a:spcAft>
                <a:spcPts val="600"/>
              </a:spcAft>
            </a:pPr>
            <a:r>
              <a:rPr lang="en-US" sz="700"/>
              <a:t>
              </a:t>
            </a:r>
          </a:p>
        </p:txBody>
      </p:sp>
      <p:sp>
        <p:nvSpPr>
          <p:cNvPr id="7" name="Slide Number Placeholder 6">
            <a:extLst>
              <a:ext uri="{FF2B5EF4-FFF2-40B4-BE49-F238E27FC236}">
                <a16:creationId xmlns:a16="http://schemas.microsoft.com/office/drawing/2014/main" id="{AFBDA62A-79C7-EEE0-1574-DDBF93236C9C}"/>
              </a:ext>
            </a:extLst>
          </p:cNvPr>
          <p:cNvSpPr>
            <a:spLocks noGrp="1"/>
          </p:cNvSpPr>
          <p:nvPr>
            <p:ph type="sldNum" sz="quarter" idx="12"/>
          </p:nvPr>
        </p:nvSpPr>
        <p:spPr>
          <a:xfrm>
            <a:off x="10919012" y="6356350"/>
            <a:ext cx="672354" cy="365125"/>
          </a:xfrm>
        </p:spPr>
        <p:txBody>
          <a:bodyPr anchor="ctr">
            <a:normAutofit/>
          </a:bodyPr>
          <a:lstStyle/>
          <a:p>
            <a:pPr>
              <a:lnSpc>
                <a:spcPct val="90000"/>
              </a:lnSpc>
              <a:spcAft>
                <a:spcPts val="600"/>
              </a:spcAft>
            </a:pPr>
            <a:fld id="{E30AF5A0-43BB-4336-8627-9123B9144D80}" type="slidenum">
              <a:rPr lang="en-US" dirty="0"/>
              <a:pPr>
                <a:lnSpc>
                  <a:spcPct val="90000"/>
                </a:lnSpc>
                <a:spcAft>
                  <a:spcPts val="600"/>
                </a:spcAft>
              </a:pPr>
              <a:t>4</a:t>
            </a:fld>
            <a:endParaRPr lang="en-US"/>
          </a:p>
        </p:txBody>
      </p:sp>
    </p:spTree>
    <p:extLst>
      <p:ext uri="{BB962C8B-B14F-4D97-AF65-F5344CB8AC3E}">
        <p14:creationId xmlns:p14="http://schemas.microsoft.com/office/powerpoint/2010/main" val="1944337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D3E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D2E1E-0221-82F6-2F61-2C31A15DBB3F}"/>
              </a:ext>
            </a:extLst>
          </p:cNvPr>
          <p:cNvSpPr>
            <a:spLocks noGrp="1"/>
          </p:cNvSpPr>
          <p:nvPr>
            <p:ph type="title"/>
          </p:nvPr>
        </p:nvSpPr>
        <p:spPr>
          <a:xfrm>
            <a:off x="711073" y="922096"/>
            <a:ext cx="4177732" cy="585135"/>
          </a:xfrm>
        </p:spPr>
        <p:txBody>
          <a:bodyPr>
            <a:normAutofit/>
          </a:bodyPr>
          <a:lstStyle/>
          <a:p>
            <a:r>
              <a:rPr lang="en-US" sz="3200"/>
              <a:t>Campaign Overview</a:t>
            </a:r>
          </a:p>
        </p:txBody>
      </p:sp>
      <p:sp>
        <p:nvSpPr>
          <p:cNvPr id="3" name="Content Placeholder 2">
            <a:extLst>
              <a:ext uri="{FF2B5EF4-FFF2-40B4-BE49-F238E27FC236}">
                <a16:creationId xmlns:a16="http://schemas.microsoft.com/office/drawing/2014/main" id="{D849F979-20D6-9208-DBA7-5569628F3B30}"/>
              </a:ext>
            </a:extLst>
          </p:cNvPr>
          <p:cNvSpPr>
            <a:spLocks noGrp="1"/>
          </p:cNvSpPr>
          <p:nvPr>
            <p:ph sz="half" idx="1"/>
          </p:nvPr>
        </p:nvSpPr>
        <p:spPr>
          <a:xfrm>
            <a:off x="715383" y="1846849"/>
            <a:ext cx="5304417" cy="3844414"/>
          </a:xfrm>
        </p:spPr>
        <p:txBody>
          <a:bodyPr vert="horz" lIns="91440" tIns="45720" rIns="91440" bIns="45720" rtlCol="0" anchor="t">
            <a:normAutofit lnSpcReduction="10000"/>
          </a:bodyPr>
          <a:lstStyle/>
          <a:p>
            <a:pPr marL="0" indent="0">
              <a:buNone/>
            </a:pPr>
            <a:r>
              <a:rPr lang="en-US">
                <a:solidFill>
                  <a:srgbClr val="000000"/>
                </a:solidFill>
                <a:ea typeface="+mn-lt"/>
                <a:cs typeface="+mn-lt"/>
              </a:rPr>
              <a:t>The idea of this campaign is to increase visibility and consumer awareness with the brand, we purpose that our client establish themselves on college campuses to better attract their target audience. Pop-ups on college campuses has increased in popularity and has shown a significant increase in brand awareness. According to</a:t>
            </a:r>
            <a:endParaRPr lang="en-US"/>
          </a:p>
        </p:txBody>
      </p:sp>
      <p:sp>
        <p:nvSpPr>
          <p:cNvPr id="4" name="Content Placeholder 3">
            <a:extLst>
              <a:ext uri="{FF2B5EF4-FFF2-40B4-BE49-F238E27FC236}">
                <a16:creationId xmlns:a16="http://schemas.microsoft.com/office/drawing/2014/main" id="{3C775E2A-52D8-DA5B-7EA4-D0DA15CD9D2A}"/>
              </a:ext>
            </a:extLst>
          </p:cNvPr>
          <p:cNvSpPr>
            <a:spLocks noGrp="1"/>
          </p:cNvSpPr>
          <p:nvPr>
            <p:ph sz="half" idx="2"/>
          </p:nvPr>
        </p:nvSpPr>
        <p:spPr>
          <a:xfrm>
            <a:off x="6429811" y="1387986"/>
            <a:ext cx="5169866" cy="3285578"/>
          </a:xfrm>
        </p:spPr>
        <p:txBody>
          <a:bodyPr vert="horz" lIns="91440" tIns="45720" rIns="91440" bIns="45720" rtlCol="0" anchor="t">
            <a:normAutofit lnSpcReduction="10000"/>
          </a:bodyPr>
          <a:lstStyle/>
          <a:p>
            <a:pPr marL="0" indent="0">
              <a:buNone/>
            </a:pPr>
            <a:r>
              <a:rPr lang="en-US"/>
              <a:t>This campaign with the University of Florida would be a 10-week campaign where the brand would be able to sell limited edition sweatshirts with UF </a:t>
            </a:r>
            <a:r>
              <a:rPr lang="en-US">
                <a:ea typeface="+mn-lt"/>
                <a:cs typeface="+mn-lt"/>
              </a:rPr>
              <a:t>embroidery on campus in front of the Reitz Student Union throughout the week during </a:t>
            </a:r>
            <a:r>
              <a:rPr lang="en-US" err="1">
                <a:ea typeface="+mn-lt"/>
                <a:cs typeface="+mn-lt"/>
              </a:rPr>
              <a:t>th</a:t>
            </a:r>
            <a:r>
              <a:rPr lang="en-US">
                <a:ea typeface="+mn-lt"/>
                <a:cs typeface="+mn-lt"/>
              </a:rPr>
              <a:t>e day. Students would be able to shop all things clothing and accessories while learn more about the brand and its relatability with college students in lifestyle and fashion.</a:t>
            </a:r>
            <a:endParaRPr lang="en-US"/>
          </a:p>
        </p:txBody>
      </p:sp>
      <p:sp>
        <p:nvSpPr>
          <p:cNvPr id="5" name="Date Placeholder 4">
            <a:extLst>
              <a:ext uri="{FF2B5EF4-FFF2-40B4-BE49-F238E27FC236}">
                <a16:creationId xmlns:a16="http://schemas.microsoft.com/office/drawing/2014/main" id="{0910AEE0-0A80-931A-20A2-1D27A9A13F02}"/>
              </a:ext>
            </a:extLst>
          </p:cNvPr>
          <p:cNvSpPr>
            <a:spLocks noGrp="1"/>
          </p:cNvSpPr>
          <p:nvPr>
            <p:ph type="dt" sz="half" idx="10"/>
          </p:nvPr>
        </p:nvSpPr>
        <p:spPr/>
        <p:txBody>
          <a:bodyPr/>
          <a:lstStyle/>
          <a:p>
            <a:fld id="{7897FFAF-1303-415C-84A8-6ABCB7429D6B}" type="datetime1">
              <a:t>6/10/2026</a:t>
            </a:fld>
            <a:endParaRPr lang="en-US"/>
          </a:p>
        </p:txBody>
      </p:sp>
      <p:sp>
        <p:nvSpPr>
          <p:cNvPr id="6" name="Footer Placeholder 5">
            <a:extLst>
              <a:ext uri="{FF2B5EF4-FFF2-40B4-BE49-F238E27FC236}">
                <a16:creationId xmlns:a16="http://schemas.microsoft.com/office/drawing/2014/main" id="{E1E9FD3E-A958-C9B7-9066-8075FAA434DC}"/>
              </a:ext>
            </a:extLst>
          </p:cNvPr>
          <p:cNvSpPr>
            <a:spLocks noGrp="1"/>
          </p:cNvSpPr>
          <p:nvPr>
            <p:ph type="ftr" sz="quarter" idx="11"/>
          </p:nvPr>
        </p:nvSpPr>
        <p:spPr>
          <a:xfrm>
            <a:off x="1230853" y="6367556"/>
            <a:ext cx="4539727" cy="365125"/>
          </a:xfrm>
        </p:spPr>
        <p:txBody>
          <a:bodyPr/>
          <a:lstStyle/>
          <a:p>
            <a:r>
              <a:rPr lang="en-US"/>
              <a:t>
              </a:t>
            </a:r>
          </a:p>
        </p:txBody>
      </p:sp>
      <p:sp>
        <p:nvSpPr>
          <p:cNvPr id="7" name="Slide Number Placeholder 6">
            <a:extLst>
              <a:ext uri="{FF2B5EF4-FFF2-40B4-BE49-F238E27FC236}">
                <a16:creationId xmlns:a16="http://schemas.microsoft.com/office/drawing/2014/main" id="{8C70C793-6579-01C2-406E-4C8B4F957034}"/>
              </a:ext>
            </a:extLst>
          </p:cNvPr>
          <p:cNvSpPr>
            <a:spLocks noGrp="1"/>
          </p:cNvSpPr>
          <p:nvPr>
            <p:ph type="sldNum" sz="quarter" idx="12"/>
          </p:nvPr>
        </p:nvSpPr>
        <p:spPr/>
        <p:txBody>
          <a:bodyPr/>
          <a:lstStyle/>
          <a:p>
            <a:fld id="{E30AF5A0-43BB-4336-8627-9123B9144D80}" type="slidenum">
              <a:rPr lang="en-US" dirty="0"/>
              <a:t>5</a:t>
            </a:fld>
            <a:endParaRPr lang="en-US"/>
          </a:p>
        </p:txBody>
      </p:sp>
      <p:pic>
        <p:nvPicPr>
          <p:cNvPr id="11" name="Picture 10" descr="File:Florida Gators script logo.svg - Wikimedia Commons">
            <a:extLst>
              <a:ext uri="{FF2B5EF4-FFF2-40B4-BE49-F238E27FC236}">
                <a16:creationId xmlns:a16="http://schemas.microsoft.com/office/drawing/2014/main" id="{FF4175B9-B2B9-C514-00C9-8BE335CFCC52}"/>
              </a:ext>
            </a:extLst>
          </p:cNvPr>
          <p:cNvPicPr>
            <a:picLocks noChangeAspect="1"/>
          </p:cNvPicPr>
          <p:nvPr/>
        </p:nvPicPr>
        <p:blipFill>
          <a:blip r:embed="rId2"/>
          <a:srcRect l="-8296" t="-5195" r="-3218" b="-6494"/>
          <a:stretch>
            <a:fillRect/>
          </a:stretch>
        </p:blipFill>
        <p:spPr>
          <a:xfrm>
            <a:off x="6534804" y="6172757"/>
            <a:ext cx="1773320" cy="700459"/>
          </a:xfrm>
          <a:prstGeom prst="rect">
            <a:avLst/>
          </a:prstGeom>
          <a:noFill/>
        </p:spPr>
      </p:pic>
      <p:pic>
        <p:nvPicPr>
          <p:cNvPr id="13" name="Picture 12" descr="Crew Comfort Tee – KAETE">
            <a:extLst>
              <a:ext uri="{FF2B5EF4-FFF2-40B4-BE49-F238E27FC236}">
                <a16:creationId xmlns:a16="http://schemas.microsoft.com/office/drawing/2014/main" id="{32A8D908-0724-F6FC-2A4E-F6A591089048}"/>
              </a:ext>
            </a:extLst>
          </p:cNvPr>
          <p:cNvPicPr>
            <a:picLocks noChangeAspect="1"/>
          </p:cNvPicPr>
          <p:nvPr/>
        </p:nvPicPr>
        <p:blipFill>
          <a:blip r:embed="rId3"/>
          <a:stretch>
            <a:fillRect/>
          </a:stretch>
        </p:blipFill>
        <p:spPr>
          <a:xfrm>
            <a:off x="4522217" y="5708899"/>
            <a:ext cx="1767535" cy="1691335"/>
          </a:xfrm>
          <a:prstGeom prst="rect">
            <a:avLst/>
          </a:prstGeom>
        </p:spPr>
      </p:pic>
      <p:sp>
        <p:nvSpPr>
          <p:cNvPr id="18" name="Multiplication Sign 17">
            <a:extLst>
              <a:ext uri="{FF2B5EF4-FFF2-40B4-BE49-F238E27FC236}">
                <a16:creationId xmlns:a16="http://schemas.microsoft.com/office/drawing/2014/main" id="{A937AE34-178B-5F08-56A4-C91FF557C52F}"/>
              </a:ext>
            </a:extLst>
          </p:cNvPr>
          <p:cNvSpPr/>
          <p:nvPr/>
        </p:nvSpPr>
        <p:spPr>
          <a:xfrm>
            <a:off x="6031778" y="6311592"/>
            <a:ext cx="604654" cy="422847"/>
          </a:xfrm>
          <a:prstGeom prst="mathMultiply">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682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2D3E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85CFF-C628-AD5B-1C2C-D68A66BC3E90}"/>
              </a:ext>
            </a:extLst>
          </p:cNvPr>
          <p:cNvSpPr>
            <a:spLocks noGrp="1"/>
          </p:cNvSpPr>
          <p:nvPr>
            <p:ph type="title"/>
          </p:nvPr>
        </p:nvSpPr>
        <p:spPr>
          <a:xfrm>
            <a:off x="700635" y="922096"/>
            <a:ext cx="10691265" cy="1127930"/>
          </a:xfrm>
        </p:spPr>
        <p:txBody>
          <a:bodyPr anchor="t">
            <a:normAutofit/>
          </a:bodyPr>
          <a:lstStyle/>
          <a:p>
            <a:r>
              <a:rPr lang="en-US" sz="3200"/>
              <a:t>Campaign SMART GOALS</a:t>
            </a:r>
          </a:p>
        </p:txBody>
      </p:sp>
      <p:pic>
        <p:nvPicPr>
          <p:cNvPr id="7" name="Picture 6" descr="File:Florida Gators script logo.svg - Wikimedia Commons">
            <a:extLst>
              <a:ext uri="{FF2B5EF4-FFF2-40B4-BE49-F238E27FC236}">
                <a16:creationId xmlns:a16="http://schemas.microsoft.com/office/drawing/2014/main" id="{290AABE9-BCEB-5B3A-9F18-1B4AB7F8E0CE}"/>
              </a:ext>
            </a:extLst>
          </p:cNvPr>
          <p:cNvPicPr>
            <a:picLocks noChangeAspect="1"/>
          </p:cNvPicPr>
          <p:nvPr/>
        </p:nvPicPr>
        <p:blipFill>
          <a:blip r:embed="rId2"/>
          <a:srcRect l="-2062" t="-6494" b="-6494"/>
          <a:stretch>
            <a:fillRect/>
          </a:stretch>
        </p:blipFill>
        <p:spPr>
          <a:xfrm>
            <a:off x="6548993" y="5232230"/>
            <a:ext cx="2064024" cy="901319"/>
          </a:xfrm>
          <a:prstGeom prst="rect">
            <a:avLst/>
          </a:prstGeom>
          <a:noFill/>
        </p:spPr>
      </p:pic>
      <p:sp>
        <p:nvSpPr>
          <p:cNvPr id="4" name="Date Placeholder 3">
            <a:extLst>
              <a:ext uri="{FF2B5EF4-FFF2-40B4-BE49-F238E27FC236}">
                <a16:creationId xmlns:a16="http://schemas.microsoft.com/office/drawing/2014/main" id="{3CAE9E6E-3749-E52F-EE21-77387E644F4A}"/>
              </a:ext>
            </a:extLst>
          </p:cNvPr>
          <p:cNvSpPr>
            <a:spLocks noGrp="1"/>
          </p:cNvSpPr>
          <p:nvPr>
            <p:ph type="dt" sz="half" idx="10"/>
          </p:nvPr>
        </p:nvSpPr>
        <p:spPr>
          <a:xfrm>
            <a:off x="8369448" y="6356350"/>
            <a:ext cx="2592594" cy="365125"/>
          </a:xfrm>
        </p:spPr>
        <p:txBody>
          <a:bodyPr anchor="ctr">
            <a:normAutofit/>
          </a:bodyPr>
          <a:lstStyle/>
          <a:p>
            <a:pPr>
              <a:spcAft>
                <a:spcPts val="600"/>
              </a:spcAft>
            </a:pPr>
            <a:fld id="{D247D13C-B2E3-450C-BE13-6EE1F9B63BF9}" type="datetime1">
              <a:pPr>
                <a:spcAft>
                  <a:spcPts val="600"/>
                </a:spcAft>
              </a:pPr>
              <a:t>6/10/2026</a:t>
            </a:fld>
            <a:endParaRPr lang="en-US"/>
          </a:p>
        </p:txBody>
      </p:sp>
      <p:sp>
        <p:nvSpPr>
          <p:cNvPr id="5" name="Footer Placeholder 4">
            <a:extLst>
              <a:ext uri="{FF2B5EF4-FFF2-40B4-BE49-F238E27FC236}">
                <a16:creationId xmlns:a16="http://schemas.microsoft.com/office/drawing/2014/main" id="{C033261C-AD9E-C0D5-5F92-8A6AE178E18E}"/>
              </a:ext>
            </a:extLst>
          </p:cNvPr>
          <p:cNvSpPr>
            <a:spLocks noGrp="1"/>
          </p:cNvSpPr>
          <p:nvPr>
            <p:ph type="ftr" sz="quarter" idx="11"/>
          </p:nvPr>
        </p:nvSpPr>
        <p:spPr>
          <a:xfrm>
            <a:off x="715383" y="6356350"/>
            <a:ext cx="4539727" cy="365125"/>
          </a:xfrm>
        </p:spPr>
        <p:txBody>
          <a:bodyPr anchor="ctr">
            <a:normAutofit/>
          </a:bodyPr>
          <a:lstStyle/>
          <a:p>
            <a:pPr>
              <a:lnSpc>
                <a:spcPct val="90000"/>
              </a:lnSpc>
              <a:spcAft>
                <a:spcPts val="600"/>
              </a:spcAft>
            </a:pPr>
            <a:r>
              <a:rPr lang="en-US" sz="700"/>
              <a:t>
              </a:t>
            </a:r>
          </a:p>
        </p:txBody>
      </p:sp>
      <p:sp>
        <p:nvSpPr>
          <p:cNvPr id="6" name="Slide Number Placeholder 5">
            <a:extLst>
              <a:ext uri="{FF2B5EF4-FFF2-40B4-BE49-F238E27FC236}">
                <a16:creationId xmlns:a16="http://schemas.microsoft.com/office/drawing/2014/main" id="{6C41F197-7D85-4349-08A2-C5D56F8168C1}"/>
              </a:ext>
            </a:extLst>
          </p:cNvPr>
          <p:cNvSpPr>
            <a:spLocks noGrp="1"/>
          </p:cNvSpPr>
          <p:nvPr>
            <p:ph type="sldNum" sz="quarter" idx="12"/>
          </p:nvPr>
        </p:nvSpPr>
        <p:spPr>
          <a:xfrm>
            <a:off x="10919012" y="6356350"/>
            <a:ext cx="672354" cy="365125"/>
          </a:xfrm>
        </p:spPr>
        <p:txBody>
          <a:bodyPr anchor="ctr">
            <a:normAutofit/>
          </a:bodyPr>
          <a:lstStyle/>
          <a:p>
            <a:pPr>
              <a:lnSpc>
                <a:spcPct val="90000"/>
              </a:lnSpc>
              <a:spcAft>
                <a:spcPts val="600"/>
              </a:spcAft>
            </a:pPr>
            <a:fld id="{E30AF5A0-43BB-4336-8627-9123B9144D80}" type="slidenum">
              <a:rPr lang="en-US" dirty="0"/>
              <a:pPr>
                <a:lnSpc>
                  <a:spcPct val="90000"/>
                </a:lnSpc>
                <a:spcAft>
                  <a:spcPts val="600"/>
                </a:spcAft>
              </a:pPr>
              <a:t>6</a:t>
            </a:fld>
            <a:endParaRPr lang="en-US"/>
          </a:p>
        </p:txBody>
      </p:sp>
      <p:pic>
        <p:nvPicPr>
          <p:cNvPr id="8" name="Picture 7" descr="Crew Comfort Tee – KAETE">
            <a:extLst>
              <a:ext uri="{FF2B5EF4-FFF2-40B4-BE49-F238E27FC236}">
                <a16:creationId xmlns:a16="http://schemas.microsoft.com/office/drawing/2014/main" id="{9F3B9204-DD38-ABFA-CBD5-0CF7BA4D082C}"/>
              </a:ext>
            </a:extLst>
          </p:cNvPr>
          <p:cNvPicPr>
            <a:picLocks noChangeAspect="1"/>
          </p:cNvPicPr>
          <p:nvPr/>
        </p:nvPicPr>
        <p:blipFill>
          <a:blip r:embed="rId3"/>
          <a:stretch>
            <a:fillRect/>
          </a:stretch>
        </p:blipFill>
        <p:spPr>
          <a:xfrm>
            <a:off x="3760219" y="4655545"/>
            <a:ext cx="2249387" cy="2150776"/>
          </a:xfrm>
          <a:prstGeom prst="rect">
            <a:avLst/>
          </a:prstGeom>
        </p:spPr>
      </p:pic>
      <p:cxnSp>
        <p:nvCxnSpPr>
          <p:cNvPr id="9" name="Straight Arrow Connector 8">
            <a:extLst>
              <a:ext uri="{FF2B5EF4-FFF2-40B4-BE49-F238E27FC236}">
                <a16:creationId xmlns:a16="http://schemas.microsoft.com/office/drawing/2014/main" id="{7C9E5E19-FA85-D3D8-12B0-853CEAFBF008}"/>
              </a:ext>
            </a:extLst>
          </p:cNvPr>
          <p:cNvCxnSpPr/>
          <p:nvPr/>
        </p:nvCxnSpPr>
        <p:spPr>
          <a:xfrm>
            <a:off x="5866383" y="5516360"/>
            <a:ext cx="434028" cy="434028"/>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76AD070-A0C0-B528-2F9E-80F2B11955A4}"/>
              </a:ext>
            </a:extLst>
          </p:cNvPr>
          <p:cNvCxnSpPr>
            <a:cxnSpLocks/>
          </p:cNvCxnSpPr>
          <p:nvPr/>
        </p:nvCxnSpPr>
        <p:spPr>
          <a:xfrm flipV="1">
            <a:off x="5887258" y="5511976"/>
            <a:ext cx="423590" cy="453232"/>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E1932C5F-21CE-4498-695A-4F40177811A7}"/>
              </a:ext>
            </a:extLst>
          </p:cNvPr>
          <p:cNvSpPr/>
          <p:nvPr/>
        </p:nvSpPr>
        <p:spPr>
          <a:xfrm>
            <a:off x="971652" y="1873327"/>
            <a:ext cx="9506621" cy="1470096"/>
          </a:xfrm>
          <a:prstGeom prst="roundRect">
            <a:avLst/>
          </a:prstGeom>
          <a:solidFill>
            <a:schemeClr val="bg1">
              <a:lumMod val="95000"/>
            </a:schemeClr>
          </a:solidFill>
          <a:ln>
            <a:solidFill>
              <a:srgbClr val="E3E3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D6371BF-C2F5-29F4-8449-427957E85915}"/>
              </a:ext>
            </a:extLst>
          </p:cNvPr>
          <p:cNvSpPr>
            <a:spLocks noGrp="1"/>
          </p:cNvSpPr>
          <p:nvPr>
            <p:ph sz="half" idx="1"/>
          </p:nvPr>
        </p:nvSpPr>
        <p:spPr>
          <a:xfrm>
            <a:off x="1186031" y="2050243"/>
            <a:ext cx="9080798" cy="1110178"/>
          </a:xfrm>
        </p:spPr>
        <p:txBody>
          <a:bodyPr vert="horz" lIns="91440" tIns="45720" rIns="91440" bIns="45720" rtlCol="0" anchor="t">
            <a:normAutofit/>
          </a:bodyPr>
          <a:lstStyle/>
          <a:p>
            <a:pPr marL="0" indent="0">
              <a:buNone/>
            </a:pPr>
            <a:r>
              <a:rPr lang="en-US"/>
              <a:t>Increase awareness, engagement, online-store traffic among University of Florida students by leveraging on-campus pop-ups and online discounts for college students to position KAETE as a trusted lifestyle apparel bran</a:t>
            </a:r>
          </a:p>
        </p:txBody>
      </p:sp>
    </p:spTree>
    <p:extLst>
      <p:ext uri="{BB962C8B-B14F-4D97-AF65-F5344CB8AC3E}">
        <p14:creationId xmlns:p14="http://schemas.microsoft.com/office/powerpoint/2010/main" val="2126127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3E3E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B455F-F656-7BCE-ED2D-71DC37D1CC0C}"/>
              </a:ext>
            </a:extLst>
          </p:cNvPr>
          <p:cNvSpPr>
            <a:spLocks noGrp="1"/>
          </p:cNvSpPr>
          <p:nvPr>
            <p:ph type="title"/>
          </p:nvPr>
        </p:nvSpPr>
        <p:spPr/>
        <p:txBody>
          <a:bodyPr/>
          <a:lstStyle/>
          <a:p>
            <a:pPr algn="ctr"/>
            <a:r>
              <a:rPr lang="en-US"/>
              <a:t>overview of included items</a:t>
            </a:r>
          </a:p>
        </p:txBody>
      </p:sp>
      <p:sp>
        <p:nvSpPr>
          <p:cNvPr id="3" name="Text Placeholder 2">
            <a:extLst>
              <a:ext uri="{FF2B5EF4-FFF2-40B4-BE49-F238E27FC236}">
                <a16:creationId xmlns:a16="http://schemas.microsoft.com/office/drawing/2014/main" id="{2C08551E-635B-8EFB-60C8-EE2070B18CBB}"/>
              </a:ext>
            </a:extLst>
          </p:cNvPr>
          <p:cNvSpPr>
            <a:spLocks noGrp="1"/>
          </p:cNvSpPr>
          <p:nvPr>
            <p:ph type="body" idx="1"/>
          </p:nvPr>
        </p:nvSpPr>
        <p:spPr/>
        <p:txBody>
          <a:bodyPr/>
          <a:lstStyle/>
          <a:p>
            <a:endParaRPr lang="en-US"/>
          </a:p>
        </p:txBody>
      </p:sp>
      <p:pic>
        <p:nvPicPr>
          <p:cNvPr id="10" name="Content Placeholder 9" descr="A side view of a person with a hair clip&#10;&#10;AI-generated content may be incorrect.">
            <a:extLst>
              <a:ext uri="{FF2B5EF4-FFF2-40B4-BE49-F238E27FC236}">
                <a16:creationId xmlns:a16="http://schemas.microsoft.com/office/drawing/2014/main" id="{74086E67-DF28-74FB-AC13-1DBF7D47379F}"/>
              </a:ext>
            </a:extLst>
          </p:cNvPr>
          <p:cNvPicPr>
            <a:picLocks noGrp="1" noChangeAspect="1"/>
          </p:cNvPicPr>
          <p:nvPr>
            <p:ph sz="half" idx="2"/>
          </p:nvPr>
        </p:nvPicPr>
        <p:blipFill>
          <a:blip r:embed="rId2"/>
          <a:stretch>
            <a:fillRect/>
          </a:stretch>
        </p:blipFill>
        <p:spPr>
          <a:xfrm>
            <a:off x="688601" y="2505075"/>
            <a:ext cx="4079330" cy="3423777"/>
          </a:xfrm>
          <a:prstGeom prst="rect">
            <a:avLst/>
          </a:prstGeom>
        </p:spPr>
      </p:pic>
      <p:sp>
        <p:nvSpPr>
          <p:cNvPr id="5" name="Text Placeholder 4">
            <a:extLst>
              <a:ext uri="{FF2B5EF4-FFF2-40B4-BE49-F238E27FC236}">
                <a16:creationId xmlns:a16="http://schemas.microsoft.com/office/drawing/2014/main" id="{AA86E1F5-D687-B12B-663F-5D5F9C89E19C}"/>
              </a:ext>
            </a:extLst>
          </p:cNvPr>
          <p:cNvSpPr>
            <a:spLocks noGrp="1"/>
          </p:cNvSpPr>
          <p:nvPr>
            <p:ph type="body" sz="quarter" idx="3"/>
          </p:nvPr>
        </p:nvSpPr>
        <p:spPr/>
        <p:txBody>
          <a:bodyPr/>
          <a:lstStyle/>
          <a:p>
            <a:endParaRPr lang="en-US"/>
          </a:p>
        </p:txBody>
      </p:sp>
      <p:pic>
        <p:nvPicPr>
          <p:cNvPr id="11" name="Content Placeholder 10" descr="A group of women posing for a photo&#10;&#10;AI-generated content may be incorrect.">
            <a:extLst>
              <a:ext uri="{FF2B5EF4-FFF2-40B4-BE49-F238E27FC236}">
                <a16:creationId xmlns:a16="http://schemas.microsoft.com/office/drawing/2014/main" id="{40D1F7F1-7770-5E52-9B70-5973D60A738A}"/>
              </a:ext>
            </a:extLst>
          </p:cNvPr>
          <p:cNvPicPr>
            <a:picLocks noGrp="1" noChangeAspect="1"/>
          </p:cNvPicPr>
          <p:nvPr>
            <p:ph sz="quarter" idx="4"/>
          </p:nvPr>
        </p:nvPicPr>
        <p:blipFill>
          <a:blip r:embed="rId3"/>
          <a:stretch>
            <a:fillRect/>
          </a:stretch>
        </p:blipFill>
        <p:spPr>
          <a:xfrm>
            <a:off x="7516274" y="2505075"/>
            <a:ext cx="3809636" cy="3423777"/>
          </a:xfrm>
          <a:prstGeom prst="rect">
            <a:avLst/>
          </a:prstGeom>
        </p:spPr>
      </p:pic>
      <p:sp>
        <p:nvSpPr>
          <p:cNvPr id="7" name="Date Placeholder 6">
            <a:extLst>
              <a:ext uri="{FF2B5EF4-FFF2-40B4-BE49-F238E27FC236}">
                <a16:creationId xmlns:a16="http://schemas.microsoft.com/office/drawing/2014/main" id="{F306347B-F727-0D37-EFF9-78101C9ECDAD}"/>
              </a:ext>
            </a:extLst>
          </p:cNvPr>
          <p:cNvSpPr>
            <a:spLocks noGrp="1"/>
          </p:cNvSpPr>
          <p:nvPr>
            <p:ph type="dt" sz="half" idx="10"/>
          </p:nvPr>
        </p:nvSpPr>
        <p:spPr/>
        <p:txBody>
          <a:bodyPr/>
          <a:lstStyle/>
          <a:p>
            <a:fld id="{57CE18A7-936E-4744-BCF3-AD09A24045D1}" type="datetime1">
              <a:t>6/10/2026</a:t>
            </a:fld>
            <a:endParaRPr lang="en-US"/>
          </a:p>
        </p:txBody>
      </p:sp>
      <p:sp>
        <p:nvSpPr>
          <p:cNvPr id="8" name="Footer Placeholder 7">
            <a:extLst>
              <a:ext uri="{FF2B5EF4-FFF2-40B4-BE49-F238E27FC236}">
                <a16:creationId xmlns:a16="http://schemas.microsoft.com/office/drawing/2014/main" id="{24BC10D3-D138-945F-BFBC-EDB26CCC95B7}"/>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FB173FB7-AAD5-732D-7171-D0537DCD655D}"/>
              </a:ext>
            </a:extLst>
          </p:cNvPr>
          <p:cNvSpPr>
            <a:spLocks noGrp="1"/>
          </p:cNvSpPr>
          <p:nvPr>
            <p:ph type="sldNum" sz="quarter" idx="12"/>
          </p:nvPr>
        </p:nvSpPr>
        <p:spPr/>
        <p:txBody>
          <a:bodyPr/>
          <a:lstStyle/>
          <a:p>
            <a:fld id="{E30AF5A0-43BB-4336-8627-9123B9144D80}" type="slidenum">
              <a:rPr lang="en-US" dirty="0"/>
              <a:t>7</a:t>
            </a:fld>
            <a:endParaRPr lang="en-US"/>
          </a:p>
        </p:txBody>
      </p:sp>
      <p:pic>
        <p:nvPicPr>
          <p:cNvPr id="12" name="Picture 11" descr="A person standing in front of a rack of pants&#10;&#10;AI-generated content may be incorrect.">
            <a:extLst>
              <a:ext uri="{FF2B5EF4-FFF2-40B4-BE49-F238E27FC236}">
                <a16:creationId xmlns:a16="http://schemas.microsoft.com/office/drawing/2014/main" id="{74D61549-479F-FFA7-B047-E0B826BA137F}"/>
              </a:ext>
            </a:extLst>
          </p:cNvPr>
          <p:cNvPicPr>
            <a:picLocks noChangeAspect="1"/>
          </p:cNvPicPr>
          <p:nvPr/>
        </p:nvPicPr>
        <p:blipFill>
          <a:blip r:embed="rId4"/>
          <a:stretch>
            <a:fillRect/>
          </a:stretch>
        </p:blipFill>
        <p:spPr>
          <a:xfrm>
            <a:off x="5032434" y="2507038"/>
            <a:ext cx="2272553" cy="3420275"/>
          </a:xfrm>
          <a:prstGeom prst="rect">
            <a:avLst/>
          </a:prstGeom>
        </p:spPr>
      </p:pic>
    </p:spTree>
    <p:extLst>
      <p:ext uri="{BB962C8B-B14F-4D97-AF65-F5344CB8AC3E}">
        <p14:creationId xmlns:p14="http://schemas.microsoft.com/office/powerpoint/2010/main" val="3238753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2D3E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2DF4A-1BDB-8251-6819-3A12FD4D806E}"/>
              </a:ext>
            </a:extLst>
          </p:cNvPr>
          <p:cNvSpPr>
            <a:spLocks noGrp="1"/>
          </p:cNvSpPr>
          <p:nvPr>
            <p:ph type="title"/>
          </p:nvPr>
        </p:nvSpPr>
        <p:spPr/>
        <p:txBody>
          <a:bodyPr/>
          <a:lstStyle/>
          <a:p>
            <a:r>
              <a:rPr lang="en-US"/>
              <a:t>Audience Description + Demographics- Katherine</a:t>
            </a:r>
          </a:p>
        </p:txBody>
      </p:sp>
      <p:sp>
        <p:nvSpPr>
          <p:cNvPr id="4" name="Date Placeholder 3">
            <a:extLst>
              <a:ext uri="{FF2B5EF4-FFF2-40B4-BE49-F238E27FC236}">
                <a16:creationId xmlns:a16="http://schemas.microsoft.com/office/drawing/2014/main" id="{2EBBADB6-3B5E-4728-547E-31EF434E3CF2}"/>
              </a:ext>
            </a:extLst>
          </p:cNvPr>
          <p:cNvSpPr>
            <a:spLocks noGrp="1"/>
          </p:cNvSpPr>
          <p:nvPr>
            <p:ph type="dt" sz="half" idx="10"/>
          </p:nvPr>
        </p:nvSpPr>
        <p:spPr/>
        <p:txBody>
          <a:bodyPr/>
          <a:lstStyle/>
          <a:p>
            <a:fld id="{8B660D3B-7862-4EB3-97D2-4C5B0ED37DFD}" type="datetime1">
              <a:t>6/10/2026</a:t>
            </a:fld>
            <a:endParaRPr lang="en-US"/>
          </a:p>
        </p:txBody>
      </p:sp>
      <p:sp>
        <p:nvSpPr>
          <p:cNvPr id="5" name="Footer Placeholder 4">
            <a:extLst>
              <a:ext uri="{FF2B5EF4-FFF2-40B4-BE49-F238E27FC236}">
                <a16:creationId xmlns:a16="http://schemas.microsoft.com/office/drawing/2014/main" id="{09C08F52-C703-F71D-6EA6-2B4B0A92800A}"/>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250D2A78-DF8B-238B-4D79-9C8BC836002A}"/>
              </a:ext>
            </a:extLst>
          </p:cNvPr>
          <p:cNvSpPr>
            <a:spLocks noGrp="1"/>
          </p:cNvSpPr>
          <p:nvPr>
            <p:ph type="sldNum" sz="quarter" idx="12"/>
          </p:nvPr>
        </p:nvSpPr>
        <p:spPr/>
        <p:txBody>
          <a:bodyPr/>
          <a:lstStyle/>
          <a:p>
            <a:fld id="{E30AF5A0-43BB-4336-8627-9123B9144D80}" type="slidenum">
              <a:rPr lang="en-US" dirty="0"/>
              <a:t>8</a:t>
            </a:fld>
            <a:endParaRPr lang="en-US"/>
          </a:p>
        </p:txBody>
      </p:sp>
      <p:sp>
        <p:nvSpPr>
          <p:cNvPr id="8" name="Content Placeholder 7">
            <a:extLst>
              <a:ext uri="{FF2B5EF4-FFF2-40B4-BE49-F238E27FC236}">
                <a16:creationId xmlns:a16="http://schemas.microsoft.com/office/drawing/2014/main" id="{E96CAFEE-6A5C-8426-40F7-6524626930D1}"/>
              </a:ext>
            </a:extLst>
          </p:cNvPr>
          <p:cNvSpPr>
            <a:spLocks noGrp="1"/>
          </p:cNvSpPr>
          <p:nvPr>
            <p:ph idx="1"/>
          </p:nvPr>
        </p:nvSpPr>
        <p:spPr/>
        <p:txBody>
          <a:bodyPr vert="horz" lIns="91440" tIns="45720" rIns="91440" bIns="45720" rtlCol="0" anchor="t">
            <a:normAutofit/>
          </a:bodyPr>
          <a:lstStyle/>
          <a:p>
            <a:r>
              <a:rPr lang="en-US">
                <a:ea typeface="+mn-lt"/>
                <a:cs typeface="+mn-lt"/>
              </a:rPr>
              <a:t>Campaign evaluation: </a:t>
            </a:r>
            <a:endParaRPr lang="en-US"/>
          </a:p>
          <a:p>
            <a:r>
              <a:rPr lang="en-US">
                <a:ea typeface="+mn-lt"/>
                <a:cs typeface="+mn-lt"/>
              </a:rPr>
              <a:t>Audience description + demographics</a:t>
            </a:r>
            <a:endParaRPr lang="en-US"/>
          </a:p>
          <a:p>
            <a:r>
              <a:rPr lang="en-US">
                <a:ea typeface="+mn-lt"/>
                <a:cs typeface="+mn-lt"/>
              </a:rPr>
              <a:t>Audience research support &amp; data</a:t>
            </a:r>
            <a:endParaRPr lang="en-US"/>
          </a:p>
        </p:txBody>
      </p:sp>
    </p:spTree>
    <p:extLst>
      <p:ext uri="{BB962C8B-B14F-4D97-AF65-F5344CB8AC3E}">
        <p14:creationId xmlns:p14="http://schemas.microsoft.com/office/powerpoint/2010/main" val="2380000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CFFD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5A8DC-8F61-6296-4D0D-65979E7DC7F6}"/>
              </a:ext>
            </a:extLst>
          </p:cNvPr>
          <p:cNvSpPr>
            <a:spLocks noGrp="1"/>
          </p:cNvSpPr>
          <p:nvPr>
            <p:ph type="title"/>
          </p:nvPr>
        </p:nvSpPr>
        <p:spPr/>
        <p:txBody>
          <a:bodyPr/>
          <a:lstStyle/>
          <a:p>
            <a:pPr marL="228600" indent="-228600">
              <a:lnSpc>
                <a:spcPct val="110000"/>
              </a:lnSpc>
              <a:spcBef>
                <a:spcPts val="1000"/>
              </a:spcBef>
            </a:pPr>
            <a:r>
              <a:rPr lang="en-US" sz="2000">
                <a:latin typeface="Calisto MT"/>
              </a:rPr>
              <a:t>Influencer recommendation + What the influencer will do and tie the influencer back to the target audience</a:t>
            </a:r>
          </a:p>
          <a:p>
            <a:pPr marL="228600" indent="-228600">
              <a:lnSpc>
                <a:spcPct val="110000"/>
              </a:lnSpc>
              <a:spcBef>
                <a:spcPts val="1000"/>
              </a:spcBef>
            </a:pPr>
            <a:endParaRPr lang="en-US" sz="2000">
              <a:latin typeface="Calisto MT"/>
            </a:endParaRPr>
          </a:p>
          <a:p>
            <a:endParaRPr lang="en-US"/>
          </a:p>
        </p:txBody>
      </p:sp>
      <p:sp>
        <p:nvSpPr>
          <p:cNvPr id="3" name="Content Placeholder 2">
            <a:extLst>
              <a:ext uri="{FF2B5EF4-FFF2-40B4-BE49-F238E27FC236}">
                <a16:creationId xmlns:a16="http://schemas.microsoft.com/office/drawing/2014/main" id="{1A3A572C-A4DF-467A-2CAE-E777C0FE7937}"/>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A8E72DA9-1CD1-A96D-9EEE-42536735582E}"/>
              </a:ext>
            </a:extLst>
          </p:cNvPr>
          <p:cNvSpPr>
            <a:spLocks noGrp="1"/>
          </p:cNvSpPr>
          <p:nvPr>
            <p:ph sz="half" idx="2"/>
          </p:nvPr>
        </p:nvSpPr>
        <p:spPr/>
        <p:txBody>
          <a:bodyPr/>
          <a:lstStyle/>
          <a:p>
            <a:endParaRPr lang="en-US"/>
          </a:p>
        </p:txBody>
      </p:sp>
      <p:sp>
        <p:nvSpPr>
          <p:cNvPr id="5" name="Date Placeholder 4">
            <a:extLst>
              <a:ext uri="{FF2B5EF4-FFF2-40B4-BE49-F238E27FC236}">
                <a16:creationId xmlns:a16="http://schemas.microsoft.com/office/drawing/2014/main" id="{02865407-CB32-D119-3F51-7E54D07B050C}"/>
              </a:ext>
            </a:extLst>
          </p:cNvPr>
          <p:cNvSpPr>
            <a:spLocks noGrp="1"/>
          </p:cNvSpPr>
          <p:nvPr>
            <p:ph type="dt" sz="half" idx="10"/>
          </p:nvPr>
        </p:nvSpPr>
        <p:spPr/>
        <p:txBody>
          <a:bodyPr/>
          <a:lstStyle/>
          <a:p>
            <a:fld id="{0F8F5C00-58DC-4D25-863A-7558C71D3CF2}" type="datetime1">
              <a:t>6/10/2026</a:t>
            </a:fld>
            <a:endParaRPr lang="en-US"/>
          </a:p>
        </p:txBody>
      </p:sp>
      <p:sp>
        <p:nvSpPr>
          <p:cNvPr id="6" name="Footer Placeholder 5">
            <a:extLst>
              <a:ext uri="{FF2B5EF4-FFF2-40B4-BE49-F238E27FC236}">
                <a16:creationId xmlns:a16="http://schemas.microsoft.com/office/drawing/2014/main" id="{7AAF91BD-8928-86A6-888E-009C35292A95}"/>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80CFD605-33F6-A317-BE81-AB08700944D0}"/>
              </a:ext>
            </a:extLst>
          </p:cNvPr>
          <p:cNvSpPr>
            <a:spLocks noGrp="1"/>
          </p:cNvSpPr>
          <p:nvPr>
            <p:ph type="sldNum" sz="quarter" idx="12"/>
          </p:nvPr>
        </p:nvSpPr>
        <p:spPr/>
        <p:txBody>
          <a:bodyPr/>
          <a:lstStyle/>
          <a:p>
            <a:fld id="{E30AF5A0-43BB-4336-8627-9123B9144D80}" type="slidenum">
              <a:rPr lang="en-US" dirty="0"/>
              <a:t>9</a:t>
            </a:fld>
            <a:endParaRPr lang="en-US"/>
          </a:p>
        </p:txBody>
      </p:sp>
    </p:spTree>
    <p:extLst>
      <p:ext uri="{BB962C8B-B14F-4D97-AF65-F5344CB8AC3E}">
        <p14:creationId xmlns:p14="http://schemas.microsoft.com/office/powerpoint/2010/main" val="2995474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D40C5-10F2-9CA1-482E-DC81143D8DD8}"/>
              </a:ext>
            </a:extLst>
          </p:cNvPr>
          <p:cNvSpPr>
            <a:spLocks noGrp="1"/>
          </p:cNvSpPr>
          <p:nvPr>
            <p:ph type="title"/>
          </p:nvPr>
        </p:nvSpPr>
        <p:spPr/>
        <p:txBody>
          <a:bodyPr/>
          <a:lstStyle/>
          <a:p>
            <a:r>
              <a:rPr lang="en-US">
                <a:solidFill>
                  <a:srgbClr val="FF94DF"/>
                </a:solidFill>
              </a:rPr>
              <a:t>Week one content calendar </a:t>
            </a:r>
          </a:p>
        </p:txBody>
      </p:sp>
      <p:sp>
        <p:nvSpPr>
          <p:cNvPr id="4" name="Date Placeholder 3">
            <a:extLst>
              <a:ext uri="{FF2B5EF4-FFF2-40B4-BE49-F238E27FC236}">
                <a16:creationId xmlns:a16="http://schemas.microsoft.com/office/drawing/2014/main" id="{8C402407-12A6-9E79-B56F-86A1702FAB8D}"/>
              </a:ext>
            </a:extLst>
          </p:cNvPr>
          <p:cNvSpPr>
            <a:spLocks noGrp="1"/>
          </p:cNvSpPr>
          <p:nvPr>
            <p:ph type="dt" sz="half" idx="10"/>
          </p:nvPr>
        </p:nvSpPr>
        <p:spPr/>
        <p:txBody>
          <a:bodyPr/>
          <a:lstStyle/>
          <a:p>
            <a:fld id="{A6C1F640-5880-4B84-9FE7-1582A6ECA54B}" type="datetime1">
              <a:t>6/10/2026</a:t>
            </a:fld>
            <a:endParaRPr lang="en-US"/>
          </a:p>
        </p:txBody>
      </p:sp>
      <p:sp>
        <p:nvSpPr>
          <p:cNvPr id="5" name="Footer Placeholder 4">
            <a:extLst>
              <a:ext uri="{FF2B5EF4-FFF2-40B4-BE49-F238E27FC236}">
                <a16:creationId xmlns:a16="http://schemas.microsoft.com/office/drawing/2014/main" id="{D9159AD8-910C-EBF7-DDC3-9F70C527878A}"/>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9F761ED4-15E9-E7E0-6F1B-5FB7BDB76E6F}"/>
              </a:ext>
            </a:extLst>
          </p:cNvPr>
          <p:cNvSpPr>
            <a:spLocks noGrp="1"/>
          </p:cNvSpPr>
          <p:nvPr>
            <p:ph type="sldNum" sz="quarter" idx="12"/>
          </p:nvPr>
        </p:nvSpPr>
        <p:spPr/>
        <p:txBody>
          <a:bodyPr/>
          <a:lstStyle/>
          <a:p>
            <a:fld id="{E30AF5A0-43BB-4336-8627-9123B9144D80}" type="slidenum">
              <a:rPr lang="en-US" dirty="0"/>
              <a:t>10</a:t>
            </a:fld>
            <a:endParaRPr lang="en-US"/>
          </a:p>
        </p:txBody>
      </p:sp>
      <p:graphicFrame>
        <p:nvGraphicFramePr>
          <p:cNvPr id="10" name="Content Placeholder 9">
            <a:extLst>
              <a:ext uri="{FF2B5EF4-FFF2-40B4-BE49-F238E27FC236}">
                <a16:creationId xmlns:a16="http://schemas.microsoft.com/office/drawing/2014/main" id="{85A86AF5-FE5E-BD30-B1DD-A6534675B392}"/>
              </a:ext>
            </a:extLst>
          </p:cNvPr>
          <p:cNvGraphicFramePr>
            <a:graphicFrameLocks noGrp="1"/>
          </p:cNvGraphicFramePr>
          <p:nvPr>
            <p:ph idx="1"/>
            <p:extLst>
              <p:ext uri="{D42A27DB-BD31-4B8C-83A1-F6EECF244321}">
                <p14:modId xmlns:p14="http://schemas.microsoft.com/office/powerpoint/2010/main" val="4039719932"/>
              </p:ext>
            </p:extLst>
          </p:nvPr>
        </p:nvGraphicFramePr>
        <p:xfrm>
          <a:off x="700088" y="2292350"/>
          <a:ext cx="10691810" cy="3781145"/>
        </p:xfrm>
        <a:graphic>
          <a:graphicData uri="http://schemas.openxmlformats.org/drawingml/2006/table">
            <a:tbl>
              <a:tblPr firstRow="1" bandRow="1">
                <a:tableStyleId>{5FD0F851-EC5A-4D38-B0AD-8093EC10F338}</a:tableStyleId>
              </a:tblPr>
              <a:tblGrid>
                <a:gridCol w="2138362">
                  <a:extLst>
                    <a:ext uri="{9D8B030D-6E8A-4147-A177-3AD203B41FA5}">
                      <a16:colId xmlns:a16="http://schemas.microsoft.com/office/drawing/2014/main" val="3291697496"/>
                    </a:ext>
                  </a:extLst>
                </a:gridCol>
                <a:gridCol w="2138362">
                  <a:extLst>
                    <a:ext uri="{9D8B030D-6E8A-4147-A177-3AD203B41FA5}">
                      <a16:colId xmlns:a16="http://schemas.microsoft.com/office/drawing/2014/main" val="3794822578"/>
                    </a:ext>
                  </a:extLst>
                </a:gridCol>
                <a:gridCol w="2138362">
                  <a:extLst>
                    <a:ext uri="{9D8B030D-6E8A-4147-A177-3AD203B41FA5}">
                      <a16:colId xmlns:a16="http://schemas.microsoft.com/office/drawing/2014/main" val="209758851"/>
                    </a:ext>
                  </a:extLst>
                </a:gridCol>
                <a:gridCol w="2138362">
                  <a:extLst>
                    <a:ext uri="{9D8B030D-6E8A-4147-A177-3AD203B41FA5}">
                      <a16:colId xmlns:a16="http://schemas.microsoft.com/office/drawing/2014/main" val="3056489117"/>
                    </a:ext>
                  </a:extLst>
                </a:gridCol>
                <a:gridCol w="2138362">
                  <a:extLst>
                    <a:ext uri="{9D8B030D-6E8A-4147-A177-3AD203B41FA5}">
                      <a16:colId xmlns:a16="http://schemas.microsoft.com/office/drawing/2014/main" val="1758371587"/>
                    </a:ext>
                  </a:extLst>
                </a:gridCol>
              </a:tblGrid>
              <a:tr h="756229">
                <a:tc>
                  <a:txBody>
                    <a:bodyPr/>
                    <a:lstStyle/>
                    <a:p>
                      <a:pPr lvl="0" algn="l">
                        <a:lnSpc>
                          <a:spcPct val="100000"/>
                        </a:lnSpc>
                        <a:spcBef>
                          <a:spcPts val="0"/>
                        </a:spcBef>
                        <a:spcAft>
                          <a:spcPts val="0"/>
                        </a:spcAft>
                        <a:buNone/>
                      </a:pPr>
                      <a:r>
                        <a:rPr lang="en-US" sz="2800" b="0" i="0" u="none" strike="noStrike" noProof="0">
                          <a:solidFill>
                            <a:srgbClr val="000000"/>
                          </a:solidFill>
                          <a:latin typeface="Calibri"/>
                          <a:ea typeface="Calibri"/>
                          <a:cs typeface="Calibri"/>
                        </a:rPr>
                        <a:t>Week 1</a:t>
                      </a:r>
                      <a:endParaRPr lang="en-US" sz="2800">
                        <a:latin typeface="Calibri"/>
                        <a:ea typeface="Calibri"/>
                        <a:cs typeface="Calibri"/>
                      </a:endParaRPr>
                    </a:p>
                    <a:p>
                      <a:pPr lvl="0" algn="l">
                        <a:lnSpc>
                          <a:spcPct val="100000"/>
                        </a:lnSpc>
                        <a:spcBef>
                          <a:spcPts val="0"/>
                        </a:spcBef>
                        <a:spcAft>
                          <a:spcPts val="0"/>
                        </a:spcAft>
                        <a:buNone/>
                      </a:pPr>
                      <a:endParaRPr lang="en-US" sz="1000" b="0" i="0" u="none" strike="noStrike" noProof="0">
                        <a:solidFill>
                          <a:srgbClr val="000000"/>
                        </a:solidFill>
                        <a:latin typeface="Calisto MT"/>
                      </a:endParaRP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863998658"/>
                  </a:ext>
                </a:extLst>
              </a:tr>
              <a:tr h="756229">
                <a:tc>
                  <a:txBody>
                    <a:bodyPr/>
                    <a:lstStyle/>
                    <a:p>
                      <a:pPr lvl="0" algn="l">
                        <a:lnSpc>
                          <a:spcPct val="100000"/>
                        </a:lnSpc>
                        <a:spcBef>
                          <a:spcPts val="0"/>
                        </a:spcBef>
                        <a:spcAft>
                          <a:spcPts val="0"/>
                        </a:spcAft>
                        <a:buNone/>
                      </a:pPr>
                      <a:r>
                        <a:rPr lang="en-US" sz="2400" b="0" i="0" u="none" strike="noStrike" noProof="0">
                          <a:solidFill>
                            <a:srgbClr val="000000"/>
                          </a:solidFill>
                          <a:latin typeface="Calibri"/>
                          <a:ea typeface="Calibri"/>
                          <a:cs typeface="Calibri"/>
                        </a:rPr>
                        <a:t>Date</a:t>
                      </a:r>
                    </a:p>
                    <a:p>
                      <a:pPr lvl="0">
                        <a:buNone/>
                      </a:pPr>
                      <a:endParaRPr lang="en-US">
                        <a:latin typeface="Aptos Display"/>
                      </a:endParaRPr>
                    </a:p>
                  </a:txBody>
                  <a:tcPr/>
                </a:tc>
                <a:tc>
                  <a:txBody>
                    <a:bodyPr/>
                    <a:lstStyle/>
                    <a:p>
                      <a:pPr lvl="0" algn="l">
                        <a:lnSpc>
                          <a:spcPct val="100000"/>
                        </a:lnSpc>
                        <a:spcBef>
                          <a:spcPts val="0"/>
                        </a:spcBef>
                        <a:spcAft>
                          <a:spcPts val="0"/>
                        </a:spcAft>
                        <a:buNone/>
                      </a:pPr>
                      <a:r>
                        <a:rPr lang="en-US" sz="2400" b="0" i="0" u="none" strike="noStrike" noProof="0">
                          <a:solidFill>
                            <a:srgbClr val="000000"/>
                          </a:solidFill>
                          <a:latin typeface="Calibri"/>
                          <a:ea typeface="Calibri"/>
                          <a:cs typeface="Calibri"/>
                        </a:rPr>
                        <a:t>Time (EST)</a:t>
                      </a:r>
                      <a:endParaRPr lang="en-US" sz="2400">
                        <a:latin typeface="Calibri"/>
                        <a:ea typeface="Calibri"/>
                        <a:cs typeface="Calibri"/>
                      </a:endParaRPr>
                    </a:p>
                    <a:p>
                      <a:pPr lvl="0">
                        <a:buNone/>
                      </a:pPr>
                      <a:endParaRPr lang="en-US">
                        <a:latin typeface="Aptos Display"/>
                      </a:endParaRP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691149829"/>
                  </a:ext>
                </a:extLst>
              </a:tr>
              <a:tr h="756229">
                <a:tc>
                  <a:txBody>
                    <a:bodyPr/>
                    <a:lstStyle/>
                    <a:p>
                      <a:pPr lvl="0" algn="l">
                        <a:lnSpc>
                          <a:spcPct val="100000"/>
                        </a:lnSpc>
                        <a:spcBef>
                          <a:spcPts val="0"/>
                        </a:spcBef>
                        <a:spcAft>
                          <a:spcPts val="0"/>
                        </a:spcAft>
                        <a:buNone/>
                      </a:pPr>
                      <a:r>
                        <a:rPr lang="en-US" sz="2400" b="0" i="0" u="none" strike="noStrike" noProof="0">
                          <a:solidFill>
                            <a:srgbClr val="000000"/>
                          </a:solidFill>
                          <a:latin typeface="Calibri"/>
                          <a:ea typeface="Calibri"/>
                          <a:cs typeface="Calibri"/>
                        </a:rPr>
                        <a:t>Mon, Jan 11</a:t>
                      </a:r>
                      <a:endParaRPr lang="en-US" sz="2400">
                        <a:latin typeface="Calibri"/>
                        <a:ea typeface="Calibri"/>
                        <a:cs typeface="Calibri"/>
                      </a:endParaRPr>
                    </a:p>
                  </a:txBody>
                  <a:tcPr/>
                </a:tc>
                <a:tc>
                  <a:txBody>
                    <a:bodyPr/>
                    <a:lstStyle/>
                    <a:p>
                      <a:r>
                        <a:rPr lang="en-US" sz="2400">
                          <a:latin typeface="Calibri"/>
                          <a:ea typeface="Calibri"/>
                          <a:cs typeface="Calibri"/>
                        </a:rPr>
                        <a:t>5:00 p.m.</a:t>
                      </a:r>
                      <a:endParaRPr lang="en-US" sz="2400" err="1">
                        <a:latin typeface="Calibri"/>
                        <a:ea typeface="Calibri"/>
                        <a:cs typeface="Calibri"/>
                      </a:endParaRP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593519836"/>
                  </a:ext>
                </a:extLst>
              </a:tr>
              <a:tr h="756229">
                <a:tc>
                  <a:txBody>
                    <a:bodyPr/>
                    <a:lstStyle/>
                    <a:p>
                      <a:pPr lvl="0">
                        <a:buNone/>
                      </a:pPr>
                      <a:r>
                        <a:rPr lang="en-US" sz="2400" b="0" i="0" u="none" strike="noStrike" noProof="0">
                          <a:solidFill>
                            <a:srgbClr val="000000"/>
                          </a:solidFill>
                          <a:latin typeface="Calibri"/>
                          <a:ea typeface="Calibri"/>
                          <a:cs typeface="Calibri"/>
                        </a:rPr>
                        <a:t>Wed, Jan  13</a:t>
                      </a:r>
                      <a:endParaRPr lang="en-US" sz="2400">
                        <a:latin typeface="Calibri"/>
                        <a:ea typeface="Calibri"/>
                        <a:cs typeface="Calibri"/>
                      </a:endParaRPr>
                    </a:p>
                  </a:txBody>
                  <a:tcPr/>
                </a:tc>
                <a:tc>
                  <a:txBody>
                    <a:bodyPr/>
                    <a:lstStyle/>
                    <a:p>
                      <a:r>
                        <a:rPr lang="en-US" sz="2400">
                          <a:latin typeface="Calibri"/>
                          <a:ea typeface="Calibri"/>
                          <a:cs typeface="Calibri"/>
                        </a:rPr>
                        <a:t>7:00 p.m.</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871440934"/>
                  </a:ext>
                </a:extLst>
              </a:tr>
              <a:tr h="756229">
                <a:tc>
                  <a:txBody>
                    <a:bodyPr/>
                    <a:lstStyle/>
                    <a:p>
                      <a:pPr lvl="0">
                        <a:buNone/>
                      </a:pPr>
                      <a:r>
                        <a:rPr lang="en-US" sz="2400" b="0" i="0" u="none" strike="noStrike" noProof="0">
                          <a:solidFill>
                            <a:srgbClr val="000000"/>
                          </a:solidFill>
                          <a:latin typeface="Calibri"/>
                          <a:ea typeface="Calibri"/>
                          <a:cs typeface="Calibri"/>
                        </a:rPr>
                        <a:t>Fri, Jan 15</a:t>
                      </a:r>
                      <a:endParaRPr lang="en-US" sz="2400">
                        <a:latin typeface="Calibri"/>
                        <a:ea typeface="Calibri"/>
                        <a:cs typeface="Calibri"/>
                      </a:endParaRPr>
                    </a:p>
                  </a:txBody>
                  <a:tcPr/>
                </a:tc>
                <a:tc>
                  <a:txBody>
                    <a:bodyPr/>
                    <a:lstStyle/>
                    <a:p>
                      <a:r>
                        <a:rPr lang="en-US" sz="2400">
                          <a:latin typeface="Calibri"/>
                          <a:ea typeface="Calibri"/>
                          <a:cs typeface="Calibri"/>
                        </a:rPr>
                        <a:t>6:30 p.m.</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649354176"/>
                  </a:ext>
                </a:extLst>
              </a:tr>
            </a:tbl>
          </a:graphicData>
        </a:graphic>
      </p:graphicFrame>
    </p:spTree>
    <p:extLst>
      <p:ext uri="{BB962C8B-B14F-4D97-AF65-F5344CB8AC3E}">
        <p14:creationId xmlns:p14="http://schemas.microsoft.com/office/powerpoint/2010/main" val="4194961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77240-A6F4-52BC-33F2-72AE468D2F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DD0B3E-04E1-8578-8C3B-2F0C940CE97F}"/>
              </a:ext>
            </a:extLst>
          </p:cNvPr>
          <p:cNvSpPr>
            <a:spLocks noGrp="1"/>
          </p:cNvSpPr>
          <p:nvPr>
            <p:ph type="title"/>
          </p:nvPr>
        </p:nvSpPr>
        <p:spPr/>
        <p:txBody>
          <a:bodyPr/>
          <a:lstStyle/>
          <a:p>
            <a:r>
              <a:rPr lang="en-US">
                <a:solidFill>
                  <a:srgbClr val="FF94DF"/>
                </a:solidFill>
              </a:rPr>
              <a:t>Week  Two content calendar </a:t>
            </a:r>
          </a:p>
        </p:txBody>
      </p:sp>
      <p:sp>
        <p:nvSpPr>
          <p:cNvPr id="4" name="Date Placeholder 3">
            <a:extLst>
              <a:ext uri="{FF2B5EF4-FFF2-40B4-BE49-F238E27FC236}">
                <a16:creationId xmlns:a16="http://schemas.microsoft.com/office/drawing/2014/main" id="{2ED96719-94ED-2262-4A9B-002CAA3EAB22}"/>
              </a:ext>
            </a:extLst>
          </p:cNvPr>
          <p:cNvSpPr>
            <a:spLocks noGrp="1"/>
          </p:cNvSpPr>
          <p:nvPr>
            <p:ph type="dt" sz="half" idx="10"/>
          </p:nvPr>
        </p:nvSpPr>
        <p:spPr/>
        <p:txBody>
          <a:bodyPr/>
          <a:lstStyle/>
          <a:p>
            <a:fld id="{A6C1F640-5880-4B84-9FE7-1582A6ECA54B}" type="datetime1">
              <a:t>6/10/2026</a:t>
            </a:fld>
            <a:endParaRPr lang="en-US"/>
          </a:p>
        </p:txBody>
      </p:sp>
      <p:sp>
        <p:nvSpPr>
          <p:cNvPr id="5" name="Footer Placeholder 4">
            <a:extLst>
              <a:ext uri="{FF2B5EF4-FFF2-40B4-BE49-F238E27FC236}">
                <a16:creationId xmlns:a16="http://schemas.microsoft.com/office/drawing/2014/main" id="{47945EDF-705E-9612-B562-AA1D31884490}"/>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E9F97AE0-2648-2020-42A2-344ECAD9F7C6}"/>
              </a:ext>
            </a:extLst>
          </p:cNvPr>
          <p:cNvSpPr>
            <a:spLocks noGrp="1"/>
          </p:cNvSpPr>
          <p:nvPr>
            <p:ph type="sldNum" sz="quarter" idx="12"/>
          </p:nvPr>
        </p:nvSpPr>
        <p:spPr/>
        <p:txBody>
          <a:bodyPr/>
          <a:lstStyle/>
          <a:p>
            <a:fld id="{E30AF5A0-43BB-4336-8627-9123B9144D80}" type="slidenum">
              <a:rPr lang="en-US" dirty="0"/>
              <a:t>11</a:t>
            </a:fld>
            <a:endParaRPr lang="en-US"/>
          </a:p>
        </p:txBody>
      </p:sp>
      <p:graphicFrame>
        <p:nvGraphicFramePr>
          <p:cNvPr id="10" name="Content Placeholder 9">
            <a:extLst>
              <a:ext uri="{FF2B5EF4-FFF2-40B4-BE49-F238E27FC236}">
                <a16:creationId xmlns:a16="http://schemas.microsoft.com/office/drawing/2014/main" id="{28E7807D-97F7-F48E-DF6D-CB9F4D35D3F1}"/>
              </a:ext>
            </a:extLst>
          </p:cNvPr>
          <p:cNvGraphicFramePr>
            <a:graphicFrameLocks noGrp="1"/>
          </p:cNvGraphicFramePr>
          <p:nvPr>
            <p:ph idx="1"/>
            <p:extLst>
              <p:ext uri="{D42A27DB-BD31-4B8C-83A1-F6EECF244321}">
                <p14:modId xmlns:p14="http://schemas.microsoft.com/office/powerpoint/2010/main" val="1117246558"/>
              </p:ext>
            </p:extLst>
          </p:nvPr>
        </p:nvGraphicFramePr>
        <p:xfrm>
          <a:off x="700088" y="2292350"/>
          <a:ext cx="10691810" cy="3781145"/>
        </p:xfrm>
        <a:graphic>
          <a:graphicData uri="http://schemas.openxmlformats.org/drawingml/2006/table">
            <a:tbl>
              <a:tblPr firstRow="1" bandRow="1">
                <a:tableStyleId>{5FD0F851-EC5A-4D38-B0AD-8093EC10F338}</a:tableStyleId>
              </a:tblPr>
              <a:tblGrid>
                <a:gridCol w="2138362">
                  <a:extLst>
                    <a:ext uri="{9D8B030D-6E8A-4147-A177-3AD203B41FA5}">
                      <a16:colId xmlns:a16="http://schemas.microsoft.com/office/drawing/2014/main" val="3291697496"/>
                    </a:ext>
                  </a:extLst>
                </a:gridCol>
                <a:gridCol w="2138362">
                  <a:extLst>
                    <a:ext uri="{9D8B030D-6E8A-4147-A177-3AD203B41FA5}">
                      <a16:colId xmlns:a16="http://schemas.microsoft.com/office/drawing/2014/main" val="3794822578"/>
                    </a:ext>
                  </a:extLst>
                </a:gridCol>
                <a:gridCol w="2138362">
                  <a:extLst>
                    <a:ext uri="{9D8B030D-6E8A-4147-A177-3AD203B41FA5}">
                      <a16:colId xmlns:a16="http://schemas.microsoft.com/office/drawing/2014/main" val="209758851"/>
                    </a:ext>
                  </a:extLst>
                </a:gridCol>
                <a:gridCol w="2138362">
                  <a:extLst>
                    <a:ext uri="{9D8B030D-6E8A-4147-A177-3AD203B41FA5}">
                      <a16:colId xmlns:a16="http://schemas.microsoft.com/office/drawing/2014/main" val="3056489117"/>
                    </a:ext>
                  </a:extLst>
                </a:gridCol>
                <a:gridCol w="2138362">
                  <a:extLst>
                    <a:ext uri="{9D8B030D-6E8A-4147-A177-3AD203B41FA5}">
                      <a16:colId xmlns:a16="http://schemas.microsoft.com/office/drawing/2014/main" val="1758371587"/>
                    </a:ext>
                  </a:extLst>
                </a:gridCol>
              </a:tblGrid>
              <a:tr h="756229">
                <a:tc>
                  <a:txBody>
                    <a:bodyPr/>
                    <a:lstStyle/>
                    <a:p>
                      <a:pPr lvl="0" algn="l">
                        <a:lnSpc>
                          <a:spcPct val="100000"/>
                        </a:lnSpc>
                        <a:spcBef>
                          <a:spcPts val="0"/>
                        </a:spcBef>
                        <a:spcAft>
                          <a:spcPts val="0"/>
                        </a:spcAft>
                        <a:buNone/>
                      </a:pPr>
                      <a:r>
                        <a:rPr lang="en-US" sz="2800" b="0" i="0" u="none" strike="noStrike" noProof="0">
                          <a:solidFill>
                            <a:srgbClr val="000000"/>
                          </a:solidFill>
                          <a:latin typeface="Calibri"/>
                          <a:ea typeface="Calibri"/>
                          <a:cs typeface="Calibri"/>
                        </a:rPr>
                        <a:t>Week 2</a:t>
                      </a:r>
                      <a:endParaRPr lang="en-US" sz="2800">
                        <a:latin typeface="Calibri"/>
                        <a:ea typeface="Calibri"/>
                        <a:cs typeface="Calibri"/>
                      </a:endParaRPr>
                    </a:p>
                    <a:p>
                      <a:pPr lvl="0" algn="l">
                        <a:lnSpc>
                          <a:spcPct val="100000"/>
                        </a:lnSpc>
                        <a:spcBef>
                          <a:spcPts val="0"/>
                        </a:spcBef>
                        <a:spcAft>
                          <a:spcPts val="0"/>
                        </a:spcAft>
                        <a:buNone/>
                      </a:pPr>
                      <a:endParaRPr lang="en-US" sz="1000" b="0" i="0" u="none" strike="noStrike" noProof="0">
                        <a:solidFill>
                          <a:srgbClr val="000000"/>
                        </a:solidFill>
                        <a:latin typeface="Calisto MT"/>
                      </a:endParaRP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863998658"/>
                  </a:ext>
                </a:extLst>
              </a:tr>
              <a:tr h="756229">
                <a:tc>
                  <a:txBody>
                    <a:bodyPr/>
                    <a:lstStyle/>
                    <a:p>
                      <a:pPr lvl="0" algn="l">
                        <a:lnSpc>
                          <a:spcPct val="100000"/>
                        </a:lnSpc>
                        <a:spcBef>
                          <a:spcPts val="0"/>
                        </a:spcBef>
                        <a:spcAft>
                          <a:spcPts val="0"/>
                        </a:spcAft>
                        <a:buNone/>
                      </a:pPr>
                      <a:r>
                        <a:rPr lang="en-US" sz="2400" b="0" i="0" u="none" strike="noStrike" noProof="0">
                          <a:solidFill>
                            <a:srgbClr val="000000"/>
                          </a:solidFill>
                          <a:latin typeface="Calibri"/>
                          <a:ea typeface="Calibri"/>
                          <a:cs typeface="Calibri"/>
                        </a:rPr>
                        <a:t>Date</a:t>
                      </a:r>
                    </a:p>
                    <a:p>
                      <a:pPr lvl="0">
                        <a:buNone/>
                      </a:pPr>
                      <a:endParaRPr lang="en-US">
                        <a:latin typeface="Aptos Display"/>
                      </a:endParaRPr>
                    </a:p>
                  </a:txBody>
                  <a:tcPr/>
                </a:tc>
                <a:tc>
                  <a:txBody>
                    <a:bodyPr/>
                    <a:lstStyle/>
                    <a:p>
                      <a:pPr lvl="0" algn="l">
                        <a:lnSpc>
                          <a:spcPct val="100000"/>
                        </a:lnSpc>
                        <a:spcBef>
                          <a:spcPts val="0"/>
                        </a:spcBef>
                        <a:spcAft>
                          <a:spcPts val="0"/>
                        </a:spcAft>
                        <a:buNone/>
                      </a:pPr>
                      <a:r>
                        <a:rPr lang="en-US" sz="2400" b="0" i="0" u="none" strike="noStrike" noProof="0">
                          <a:solidFill>
                            <a:srgbClr val="000000"/>
                          </a:solidFill>
                          <a:latin typeface="Calibri"/>
                          <a:ea typeface="Calibri"/>
                          <a:cs typeface="Calibri"/>
                        </a:rPr>
                        <a:t>Time (EST)</a:t>
                      </a:r>
                      <a:endParaRPr lang="en-US" sz="2400">
                        <a:latin typeface="Calibri"/>
                        <a:ea typeface="Calibri"/>
                        <a:cs typeface="Calibri"/>
                      </a:endParaRPr>
                    </a:p>
                    <a:p>
                      <a:pPr lvl="0">
                        <a:buNone/>
                      </a:pPr>
                      <a:endParaRPr lang="en-US">
                        <a:latin typeface="Aptos Display"/>
                      </a:endParaRP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691149829"/>
                  </a:ext>
                </a:extLst>
              </a:tr>
              <a:tr h="756229">
                <a:tc>
                  <a:txBody>
                    <a:bodyPr/>
                    <a:lstStyle/>
                    <a:p>
                      <a:pPr lvl="0" algn="l">
                        <a:lnSpc>
                          <a:spcPct val="100000"/>
                        </a:lnSpc>
                        <a:spcBef>
                          <a:spcPts val="0"/>
                        </a:spcBef>
                        <a:spcAft>
                          <a:spcPts val="0"/>
                        </a:spcAft>
                        <a:buNone/>
                      </a:pPr>
                      <a:endParaRPr lang="en-US" sz="2400" b="0" i="0" u="none" strike="noStrike" noProof="0">
                        <a:solidFill>
                          <a:srgbClr val="000000"/>
                        </a:solidFill>
                        <a:latin typeface="Calibri"/>
                        <a:ea typeface="Calibri"/>
                        <a:cs typeface="Calibri"/>
                      </a:endParaRPr>
                    </a:p>
                  </a:txBody>
                  <a:tcPr/>
                </a:tc>
                <a:tc>
                  <a:txBody>
                    <a:bodyPr/>
                    <a:lstStyle/>
                    <a:p>
                      <a:endParaRPr lang="en-US" sz="2400" err="1">
                        <a:latin typeface="Calibri"/>
                        <a:ea typeface="Calibri"/>
                        <a:cs typeface="Calibri"/>
                      </a:endParaRP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593519836"/>
                  </a:ext>
                </a:extLst>
              </a:tr>
              <a:tr h="756229">
                <a:tc>
                  <a:txBody>
                    <a:bodyPr/>
                    <a:lstStyle/>
                    <a:p>
                      <a:pPr lvl="0">
                        <a:buNone/>
                      </a:pPr>
                      <a:endParaRPr lang="en-US" sz="2400" b="0" i="0" u="none" strike="noStrike" noProof="0">
                        <a:solidFill>
                          <a:srgbClr val="000000"/>
                        </a:solidFill>
                        <a:latin typeface="Calibri"/>
                        <a:ea typeface="Calibri"/>
                        <a:cs typeface="Calibri"/>
                      </a:endParaRPr>
                    </a:p>
                  </a:txBody>
                  <a:tcPr/>
                </a:tc>
                <a:tc>
                  <a:txBody>
                    <a:bodyPr/>
                    <a:lstStyle/>
                    <a:p>
                      <a:endParaRPr lang="en-US" sz="2400">
                        <a:latin typeface="Calibri"/>
                        <a:ea typeface="Calibri"/>
                        <a:cs typeface="Calibri"/>
                      </a:endParaRP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871440934"/>
                  </a:ext>
                </a:extLst>
              </a:tr>
              <a:tr h="756229">
                <a:tc>
                  <a:txBody>
                    <a:bodyPr/>
                    <a:lstStyle/>
                    <a:p>
                      <a:pPr lvl="0">
                        <a:buNone/>
                      </a:pPr>
                      <a:endParaRPr lang="en-US" sz="2400" b="0" i="0" u="none" strike="noStrike" noProof="0">
                        <a:solidFill>
                          <a:srgbClr val="000000"/>
                        </a:solidFill>
                        <a:latin typeface="Calibri"/>
                        <a:ea typeface="Calibri"/>
                        <a:cs typeface="Calibri"/>
                      </a:endParaRPr>
                    </a:p>
                  </a:txBody>
                  <a:tcPr/>
                </a:tc>
                <a:tc>
                  <a:txBody>
                    <a:bodyPr/>
                    <a:lstStyle/>
                    <a:p>
                      <a:endParaRPr lang="en-US" sz="2400">
                        <a:latin typeface="Calibri"/>
                        <a:ea typeface="Calibri"/>
                        <a:cs typeface="Calibri"/>
                      </a:endParaRP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649354176"/>
                  </a:ext>
                </a:extLst>
              </a:tr>
            </a:tbl>
          </a:graphicData>
        </a:graphic>
      </p:graphicFrame>
    </p:spTree>
    <p:extLst>
      <p:ext uri="{BB962C8B-B14F-4D97-AF65-F5344CB8AC3E}">
        <p14:creationId xmlns:p14="http://schemas.microsoft.com/office/powerpoint/2010/main" val="1218199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842D3-F250-8A5B-2C63-DF75B4FDCA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AFCE65-0357-6B75-8505-A58BF0B3CAC0}"/>
              </a:ext>
            </a:extLst>
          </p:cNvPr>
          <p:cNvSpPr>
            <a:spLocks noGrp="1"/>
          </p:cNvSpPr>
          <p:nvPr>
            <p:ph type="title"/>
          </p:nvPr>
        </p:nvSpPr>
        <p:spPr/>
        <p:txBody>
          <a:bodyPr/>
          <a:lstStyle/>
          <a:p>
            <a:r>
              <a:rPr lang="en-US">
                <a:solidFill>
                  <a:srgbClr val="FF94DF"/>
                </a:solidFill>
              </a:rPr>
              <a:t>Week  Three content calendar </a:t>
            </a:r>
          </a:p>
        </p:txBody>
      </p:sp>
      <p:sp>
        <p:nvSpPr>
          <p:cNvPr id="4" name="Date Placeholder 3">
            <a:extLst>
              <a:ext uri="{FF2B5EF4-FFF2-40B4-BE49-F238E27FC236}">
                <a16:creationId xmlns:a16="http://schemas.microsoft.com/office/drawing/2014/main" id="{F5033AF0-39C5-6868-131D-56EE753CAEFF}"/>
              </a:ext>
            </a:extLst>
          </p:cNvPr>
          <p:cNvSpPr>
            <a:spLocks noGrp="1"/>
          </p:cNvSpPr>
          <p:nvPr>
            <p:ph type="dt" sz="half" idx="10"/>
          </p:nvPr>
        </p:nvSpPr>
        <p:spPr/>
        <p:txBody>
          <a:bodyPr/>
          <a:lstStyle/>
          <a:p>
            <a:fld id="{A6C1F640-5880-4B84-9FE7-1582A6ECA54B}" type="datetime1">
              <a:t>6/10/2026</a:t>
            </a:fld>
            <a:endParaRPr lang="en-US"/>
          </a:p>
        </p:txBody>
      </p:sp>
      <p:sp>
        <p:nvSpPr>
          <p:cNvPr id="5" name="Footer Placeholder 4">
            <a:extLst>
              <a:ext uri="{FF2B5EF4-FFF2-40B4-BE49-F238E27FC236}">
                <a16:creationId xmlns:a16="http://schemas.microsoft.com/office/drawing/2014/main" id="{518854C9-4610-A8F2-C7E5-D53DDB320B3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34B8E649-1EDF-AD2D-0438-DA71900B1FC8}"/>
              </a:ext>
            </a:extLst>
          </p:cNvPr>
          <p:cNvSpPr>
            <a:spLocks noGrp="1"/>
          </p:cNvSpPr>
          <p:nvPr>
            <p:ph type="sldNum" sz="quarter" idx="12"/>
          </p:nvPr>
        </p:nvSpPr>
        <p:spPr/>
        <p:txBody>
          <a:bodyPr/>
          <a:lstStyle/>
          <a:p>
            <a:fld id="{E30AF5A0-43BB-4336-8627-9123B9144D80}" type="slidenum">
              <a:rPr lang="en-US" dirty="0"/>
              <a:t>12</a:t>
            </a:fld>
            <a:endParaRPr lang="en-US"/>
          </a:p>
        </p:txBody>
      </p:sp>
      <p:graphicFrame>
        <p:nvGraphicFramePr>
          <p:cNvPr id="10" name="Content Placeholder 9">
            <a:extLst>
              <a:ext uri="{FF2B5EF4-FFF2-40B4-BE49-F238E27FC236}">
                <a16:creationId xmlns:a16="http://schemas.microsoft.com/office/drawing/2014/main" id="{C3BD6A63-655B-D49F-1F85-07BB35BC3D85}"/>
              </a:ext>
            </a:extLst>
          </p:cNvPr>
          <p:cNvGraphicFramePr>
            <a:graphicFrameLocks noGrp="1"/>
          </p:cNvGraphicFramePr>
          <p:nvPr>
            <p:ph idx="1"/>
            <p:extLst>
              <p:ext uri="{D42A27DB-BD31-4B8C-83A1-F6EECF244321}">
                <p14:modId xmlns:p14="http://schemas.microsoft.com/office/powerpoint/2010/main" val="1457254102"/>
              </p:ext>
            </p:extLst>
          </p:nvPr>
        </p:nvGraphicFramePr>
        <p:xfrm>
          <a:off x="700088" y="2292350"/>
          <a:ext cx="10691810" cy="3781145"/>
        </p:xfrm>
        <a:graphic>
          <a:graphicData uri="http://schemas.openxmlformats.org/drawingml/2006/table">
            <a:tbl>
              <a:tblPr firstRow="1" bandRow="1">
                <a:tableStyleId>{5FD0F851-EC5A-4D38-B0AD-8093EC10F338}</a:tableStyleId>
              </a:tblPr>
              <a:tblGrid>
                <a:gridCol w="2138362">
                  <a:extLst>
                    <a:ext uri="{9D8B030D-6E8A-4147-A177-3AD203B41FA5}">
                      <a16:colId xmlns:a16="http://schemas.microsoft.com/office/drawing/2014/main" val="3291697496"/>
                    </a:ext>
                  </a:extLst>
                </a:gridCol>
                <a:gridCol w="2138362">
                  <a:extLst>
                    <a:ext uri="{9D8B030D-6E8A-4147-A177-3AD203B41FA5}">
                      <a16:colId xmlns:a16="http://schemas.microsoft.com/office/drawing/2014/main" val="3794822578"/>
                    </a:ext>
                  </a:extLst>
                </a:gridCol>
                <a:gridCol w="2138362">
                  <a:extLst>
                    <a:ext uri="{9D8B030D-6E8A-4147-A177-3AD203B41FA5}">
                      <a16:colId xmlns:a16="http://schemas.microsoft.com/office/drawing/2014/main" val="209758851"/>
                    </a:ext>
                  </a:extLst>
                </a:gridCol>
                <a:gridCol w="2138362">
                  <a:extLst>
                    <a:ext uri="{9D8B030D-6E8A-4147-A177-3AD203B41FA5}">
                      <a16:colId xmlns:a16="http://schemas.microsoft.com/office/drawing/2014/main" val="3056489117"/>
                    </a:ext>
                  </a:extLst>
                </a:gridCol>
                <a:gridCol w="2138362">
                  <a:extLst>
                    <a:ext uri="{9D8B030D-6E8A-4147-A177-3AD203B41FA5}">
                      <a16:colId xmlns:a16="http://schemas.microsoft.com/office/drawing/2014/main" val="1758371587"/>
                    </a:ext>
                  </a:extLst>
                </a:gridCol>
              </a:tblGrid>
              <a:tr h="756229">
                <a:tc>
                  <a:txBody>
                    <a:bodyPr/>
                    <a:lstStyle/>
                    <a:p>
                      <a:pPr lvl="0" algn="l">
                        <a:lnSpc>
                          <a:spcPct val="100000"/>
                        </a:lnSpc>
                        <a:spcBef>
                          <a:spcPts val="0"/>
                        </a:spcBef>
                        <a:spcAft>
                          <a:spcPts val="0"/>
                        </a:spcAft>
                        <a:buNone/>
                      </a:pPr>
                      <a:r>
                        <a:rPr lang="en-US" sz="2800" b="0" i="0" u="none" strike="noStrike" noProof="0">
                          <a:solidFill>
                            <a:srgbClr val="000000"/>
                          </a:solidFill>
                          <a:latin typeface="Calibri"/>
                          <a:ea typeface="Calibri"/>
                          <a:cs typeface="Calibri"/>
                        </a:rPr>
                        <a:t>Week 3</a:t>
                      </a:r>
                      <a:endParaRPr lang="en-US" sz="2800">
                        <a:latin typeface="Calibri"/>
                        <a:ea typeface="Calibri"/>
                        <a:cs typeface="Calibri"/>
                      </a:endParaRPr>
                    </a:p>
                    <a:p>
                      <a:pPr lvl="0" algn="l">
                        <a:lnSpc>
                          <a:spcPct val="100000"/>
                        </a:lnSpc>
                        <a:spcBef>
                          <a:spcPts val="0"/>
                        </a:spcBef>
                        <a:spcAft>
                          <a:spcPts val="0"/>
                        </a:spcAft>
                        <a:buNone/>
                      </a:pPr>
                      <a:endParaRPr lang="en-US" sz="1000" b="0" i="0" u="none" strike="noStrike" noProof="0">
                        <a:solidFill>
                          <a:srgbClr val="000000"/>
                        </a:solidFill>
                        <a:latin typeface="Calisto MT"/>
                      </a:endParaRP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863998658"/>
                  </a:ext>
                </a:extLst>
              </a:tr>
              <a:tr h="756229">
                <a:tc>
                  <a:txBody>
                    <a:bodyPr/>
                    <a:lstStyle/>
                    <a:p>
                      <a:pPr lvl="0" algn="l">
                        <a:lnSpc>
                          <a:spcPct val="100000"/>
                        </a:lnSpc>
                        <a:spcBef>
                          <a:spcPts val="0"/>
                        </a:spcBef>
                        <a:spcAft>
                          <a:spcPts val="0"/>
                        </a:spcAft>
                        <a:buNone/>
                      </a:pPr>
                      <a:r>
                        <a:rPr lang="en-US" sz="2400" b="0" i="0" u="none" strike="noStrike" noProof="0">
                          <a:solidFill>
                            <a:srgbClr val="000000"/>
                          </a:solidFill>
                          <a:latin typeface="Calibri"/>
                          <a:ea typeface="Calibri"/>
                          <a:cs typeface="Calibri"/>
                        </a:rPr>
                        <a:t>Date</a:t>
                      </a:r>
                    </a:p>
                    <a:p>
                      <a:pPr lvl="0">
                        <a:buNone/>
                      </a:pPr>
                      <a:endParaRPr lang="en-US">
                        <a:latin typeface="Aptos Display"/>
                      </a:endParaRPr>
                    </a:p>
                  </a:txBody>
                  <a:tcPr/>
                </a:tc>
                <a:tc>
                  <a:txBody>
                    <a:bodyPr/>
                    <a:lstStyle/>
                    <a:p>
                      <a:pPr lvl="0" algn="l">
                        <a:lnSpc>
                          <a:spcPct val="100000"/>
                        </a:lnSpc>
                        <a:spcBef>
                          <a:spcPts val="0"/>
                        </a:spcBef>
                        <a:spcAft>
                          <a:spcPts val="0"/>
                        </a:spcAft>
                        <a:buNone/>
                      </a:pPr>
                      <a:r>
                        <a:rPr lang="en-US" sz="2400" b="0" i="0" u="none" strike="noStrike" noProof="0">
                          <a:solidFill>
                            <a:srgbClr val="000000"/>
                          </a:solidFill>
                          <a:latin typeface="Calibri"/>
                          <a:ea typeface="Calibri"/>
                          <a:cs typeface="Calibri"/>
                        </a:rPr>
                        <a:t>Time (EST)</a:t>
                      </a:r>
                      <a:endParaRPr lang="en-US" sz="2400">
                        <a:latin typeface="Calibri"/>
                        <a:ea typeface="Calibri"/>
                        <a:cs typeface="Calibri"/>
                      </a:endParaRPr>
                    </a:p>
                    <a:p>
                      <a:pPr lvl="0">
                        <a:buNone/>
                      </a:pPr>
                      <a:endParaRPr lang="en-US">
                        <a:latin typeface="Aptos Display"/>
                      </a:endParaRP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691149829"/>
                  </a:ext>
                </a:extLst>
              </a:tr>
              <a:tr h="756229">
                <a:tc>
                  <a:txBody>
                    <a:bodyPr/>
                    <a:lstStyle/>
                    <a:p>
                      <a:pPr lvl="0" algn="l">
                        <a:lnSpc>
                          <a:spcPct val="100000"/>
                        </a:lnSpc>
                        <a:spcBef>
                          <a:spcPts val="0"/>
                        </a:spcBef>
                        <a:spcAft>
                          <a:spcPts val="0"/>
                        </a:spcAft>
                        <a:buNone/>
                      </a:pPr>
                      <a:endParaRPr lang="en-US" sz="2400" b="0" i="0" u="none" strike="noStrike" noProof="0">
                        <a:solidFill>
                          <a:srgbClr val="000000"/>
                        </a:solidFill>
                        <a:latin typeface="Calibri"/>
                        <a:ea typeface="Calibri"/>
                        <a:cs typeface="Calibri"/>
                      </a:endParaRPr>
                    </a:p>
                  </a:txBody>
                  <a:tcPr/>
                </a:tc>
                <a:tc>
                  <a:txBody>
                    <a:bodyPr/>
                    <a:lstStyle/>
                    <a:p>
                      <a:endParaRPr lang="en-US" sz="2400" err="1">
                        <a:latin typeface="Calibri"/>
                        <a:ea typeface="Calibri"/>
                        <a:cs typeface="Calibri"/>
                      </a:endParaRP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593519836"/>
                  </a:ext>
                </a:extLst>
              </a:tr>
              <a:tr h="756229">
                <a:tc>
                  <a:txBody>
                    <a:bodyPr/>
                    <a:lstStyle/>
                    <a:p>
                      <a:pPr lvl="0">
                        <a:buNone/>
                      </a:pPr>
                      <a:endParaRPr lang="en-US" sz="2400" b="0" i="0" u="none" strike="noStrike" noProof="0">
                        <a:solidFill>
                          <a:srgbClr val="000000"/>
                        </a:solidFill>
                        <a:latin typeface="Calibri"/>
                        <a:ea typeface="Calibri"/>
                        <a:cs typeface="Calibri"/>
                      </a:endParaRPr>
                    </a:p>
                  </a:txBody>
                  <a:tcPr/>
                </a:tc>
                <a:tc>
                  <a:txBody>
                    <a:bodyPr/>
                    <a:lstStyle/>
                    <a:p>
                      <a:endParaRPr lang="en-US" sz="2400">
                        <a:latin typeface="Calibri"/>
                        <a:ea typeface="Calibri"/>
                        <a:cs typeface="Calibri"/>
                      </a:endParaRP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871440934"/>
                  </a:ext>
                </a:extLst>
              </a:tr>
              <a:tr h="756229">
                <a:tc>
                  <a:txBody>
                    <a:bodyPr/>
                    <a:lstStyle/>
                    <a:p>
                      <a:pPr lvl="0">
                        <a:buNone/>
                      </a:pPr>
                      <a:endParaRPr lang="en-US" sz="2400" b="0" i="0" u="none" strike="noStrike" noProof="0">
                        <a:solidFill>
                          <a:srgbClr val="000000"/>
                        </a:solidFill>
                        <a:latin typeface="Calibri"/>
                        <a:ea typeface="Calibri"/>
                        <a:cs typeface="Calibri"/>
                      </a:endParaRPr>
                    </a:p>
                  </a:txBody>
                  <a:tcPr/>
                </a:tc>
                <a:tc>
                  <a:txBody>
                    <a:bodyPr/>
                    <a:lstStyle/>
                    <a:p>
                      <a:endParaRPr lang="en-US" sz="2400">
                        <a:latin typeface="Calibri"/>
                        <a:ea typeface="Calibri"/>
                        <a:cs typeface="Calibri"/>
                      </a:endParaRP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649354176"/>
                  </a:ext>
                </a:extLst>
              </a:tr>
            </a:tbl>
          </a:graphicData>
        </a:graphic>
      </p:graphicFrame>
    </p:spTree>
    <p:extLst>
      <p:ext uri="{BB962C8B-B14F-4D97-AF65-F5344CB8AC3E}">
        <p14:creationId xmlns:p14="http://schemas.microsoft.com/office/powerpoint/2010/main" val="1850684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ADC43-F677-4996-B78B-F29D633DF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8FEFD3-A794-E1F1-A4D3-0E9F9A3C895F}"/>
              </a:ext>
            </a:extLst>
          </p:cNvPr>
          <p:cNvSpPr>
            <a:spLocks noGrp="1"/>
          </p:cNvSpPr>
          <p:nvPr>
            <p:ph type="title"/>
          </p:nvPr>
        </p:nvSpPr>
        <p:spPr/>
        <p:txBody>
          <a:bodyPr/>
          <a:lstStyle/>
          <a:p>
            <a:r>
              <a:rPr lang="en-US">
                <a:solidFill>
                  <a:srgbClr val="FF94DF"/>
                </a:solidFill>
              </a:rPr>
              <a:t>Week one content calendar </a:t>
            </a:r>
          </a:p>
        </p:txBody>
      </p:sp>
      <p:sp>
        <p:nvSpPr>
          <p:cNvPr id="4" name="Date Placeholder 3">
            <a:extLst>
              <a:ext uri="{FF2B5EF4-FFF2-40B4-BE49-F238E27FC236}">
                <a16:creationId xmlns:a16="http://schemas.microsoft.com/office/drawing/2014/main" id="{0848CD4B-4357-349B-0DA4-990E47F8A902}"/>
              </a:ext>
            </a:extLst>
          </p:cNvPr>
          <p:cNvSpPr>
            <a:spLocks noGrp="1"/>
          </p:cNvSpPr>
          <p:nvPr>
            <p:ph type="dt" sz="half" idx="10"/>
          </p:nvPr>
        </p:nvSpPr>
        <p:spPr/>
        <p:txBody>
          <a:bodyPr/>
          <a:lstStyle/>
          <a:p>
            <a:fld id="{A6C1F640-5880-4B84-9FE7-1582A6ECA54B}" type="datetime1">
              <a:t>6/10/2026</a:t>
            </a:fld>
            <a:endParaRPr lang="en-US"/>
          </a:p>
        </p:txBody>
      </p:sp>
      <p:sp>
        <p:nvSpPr>
          <p:cNvPr id="5" name="Footer Placeholder 4">
            <a:extLst>
              <a:ext uri="{FF2B5EF4-FFF2-40B4-BE49-F238E27FC236}">
                <a16:creationId xmlns:a16="http://schemas.microsoft.com/office/drawing/2014/main" id="{880E7CEC-76E2-0D1B-AB0F-ECF804650768}"/>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07999710-93D8-D216-0410-517DDB68EEF4}"/>
              </a:ext>
            </a:extLst>
          </p:cNvPr>
          <p:cNvSpPr>
            <a:spLocks noGrp="1"/>
          </p:cNvSpPr>
          <p:nvPr>
            <p:ph type="sldNum" sz="quarter" idx="12"/>
          </p:nvPr>
        </p:nvSpPr>
        <p:spPr/>
        <p:txBody>
          <a:bodyPr/>
          <a:lstStyle/>
          <a:p>
            <a:fld id="{E30AF5A0-43BB-4336-8627-9123B9144D80}" type="slidenum">
              <a:rPr lang="en-US" dirty="0"/>
              <a:t>13</a:t>
            </a:fld>
            <a:endParaRPr lang="en-US"/>
          </a:p>
        </p:txBody>
      </p:sp>
      <p:graphicFrame>
        <p:nvGraphicFramePr>
          <p:cNvPr id="10" name="Content Placeholder 9">
            <a:extLst>
              <a:ext uri="{FF2B5EF4-FFF2-40B4-BE49-F238E27FC236}">
                <a16:creationId xmlns:a16="http://schemas.microsoft.com/office/drawing/2014/main" id="{57370C86-FFF1-2B1A-07C3-757D9283A94D}"/>
              </a:ext>
            </a:extLst>
          </p:cNvPr>
          <p:cNvGraphicFramePr>
            <a:graphicFrameLocks noGrp="1"/>
          </p:cNvGraphicFramePr>
          <p:nvPr>
            <p:ph idx="1"/>
            <p:extLst>
              <p:ext uri="{D42A27DB-BD31-4B8C-83A1-F6EECF244321}">
                <p14:modId xmlns:p14="http://schemas.microsoft.com/office/powerpoint/2010/main" val="194928394"/>
              </p:ext>
            </p:extLst>
          </p:nvPr>
        </p:nvGraphicFramePr>
        <p:xfrm>
          <a:off x="700088" y="2292350"/>
          <a:ext cx="10691810" cy="3781145"/>
        </p:xfrm>
        <a:graphic>
          <a:graphicData uri="http://schemas.openxmlformats.org/drawingml/2006/table">
            <a:tbl>
              <a:tblPr firstRow="1" bandRow="1">
                <a:tableStyleId>{5FD0F851-EC5A-4D38-B0AD-8093EC10F338}</a:tableStyleId>
              </a:tblPr>
              <a:tblGrid>
                <a:gridCol w="2138362">
                  <a:extLst>
                    <a:ext uri="{9D8B030D-6E8A-4147-A177-3AD203B41FA5}">
                      <a16:colId xmlns:a16="http://schemas.microsoft.com/office/drawing/2014/main" val="3291697496"/>
                    </a:ext>
                  </a:extLst>
                </a:gridCol>
                <a:gridCol w="2138362">
                  <a:extLst>
                    <a:ext uri="{9D8B030D-6E8A-4147-A177-3AD203B41FA5}">
                      <a16:colId xmlns:a16="http://schemas.microsoft.com/office/drawing/2014/main" val="3794822578"/>
                    </a:ext>
                  </a:extLst>
                </a:gridCol>
                <a:gridCol w="2138362">
                  <a:extLst>
                    <a:ext uri="{9D8B030D-6E8A-4147-A177-3AD203B41FA5}">
                      <a16:colId xmlns:a16="http://schemas.microsoft.com/office/drawing/2014/main" val="209758851"/>
                    </a:ext>
                  </a:extLst>
                </a:gridCol>
                <a:gridCol w="2138362">
                  <a:extLst>
                    <a:ext uri="{9D8B030D-6E8A-4147-A177-3AD203B41FA5}">
                      <a16:colId xmlns:a16="http://schemas.microsoft.com/office/drawing/2014/main" val="3056489117"/>
                    </a:ext>
                  </a:extLst>
                </a:gridCol>
                <a:gridCol w="2138362">
                  <a:extLst>
                    <a:ext uri="{9D8B030D-6E8A-4147-A177-3AD203B41FA5}">
                      <a16:colId xmlns:a16="http://schemas.microsoft.com/office/drawing/2014/main" val="1758371587"/>
                    </a:ext>
                  </a:extLst>
                </a:gridCol>
              </a:tblGrid>
              <a:tr h="756229">
                <a:tc>
                  <a:txBody>
                    <a:bodyPr/>
                    <a:lstStyle/>
                    <a:p>
                      <a:pPr lvl="0" algn="l">
                        <a:lnSpc>
                          <a:spcPct val="100000"/>
                        </a:lnSpc>
                        <a:spcBef>
                          <a:spcPts val="0"/>
                        </a:spcBef>
                        <a:spcAft>
                          <a:spcPts val="0"/>
                        </a:spcAft>
                        <a:buNone/>
                      </a:pPr>
                      <a:r>
                        <a:rPr lang="en-US" sz="2800" b="0" i="0" u="none" strike="noStrike" noProof="0">
                          <a:solidFill>
                            <a:srgbClr val="000000"/>
                          </a:solidFill>
                          <a:latin typeface="Calibri"/>
                          <a:ea typeface="Calibri"/>
                          <a:cs typeface="Calibri"/>
                        </a:rPr>
                        <a:t>Week 4</a:t>
                      </a:r>
                      <a:endParaRPr lang="en-US" sz="2800">
                        <a:latin typeface="Calibri"/>
                        <a:ea typeface="Calibri"/>
                        <a:cs typeface="Calibri"/>
                      </a:endParaRPr>
                    </a:p>
                    <a:p>
                      <a:pPr lvl="0" algn="l">
                        <a:lnSpc>
                          <a:spcPct val="100000"/>
                        </a:lnSpc>
                        <a:spcBef>
                          <a:spcPts val="0"/>
                        </a:spcBef>
                        <a:spcAft>
                          <a:spcPts val="0"/>
                        </a:spcAft>
                        <a:buNone/>
                      </a:pPr>
                      <a:endParaRPr lang="en-US" sz="1000" b="0" i="0" u="none" strike="noStrike" noProof="0">
                        <a:solidFill>
                          <a:srgbClr val="000000"/>
                        </a:solidFill>
                        <a:latin typeface="Calisto MT"/>
                      </a:endParaRP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863998658"/>
                  </a:ext>
                </a:extLst>
              </a:tr>
              <a:tr h="756229">
                <a:tc>
                  <a:txBody>
                    <a:bodyPr/>
                    <a:lstStyle/>
                    <a:p>
                      <a:pPr lvl="0" algn="l">
                        <a:lnSpc>
                          <a:spcPct val="100000"/>
                        </a:lnSpc>
                        <a:spcBef>
                          <a:spcPts val="0"/>
                        </a:spcBef>
                        <a:spcAft>
                          <a:spcPts val="0"/>
                        </a:spcAft>
                        <a:buNone/>
                      </a:pPr>
                      <a:r>
                        <a:rPr lang="en-US" sz="2400" b="0" i="0" u="none" strike="noStrike" noProof="0">
                          <a:solidFill>
                            <a:srgbClr val="000000"/>
                          </a:solidFill>
                          <a:latin typeface="Calibri"/>
                          <a:ea typeface="Calibri"/>
                          <a:cs typeface="Calibri"/>
                        </a:rPr>
                        <a:t>Date</a:t>
                      </a:r>
                    </a:p>
                    <a:p>
                      <a:pPr lvl="0">
                        <a:buNone/>
                      </a:pPr>
                      <a:endParaRPr lang="en-US">
                        <a:latin typeface="Aptos Display"/>
                      </a:endParaRPr>
                    </a:p>
                  </a:txBody>
                  <a:tcPr/>
                </a:tc>
                <a:tc>
                  <a:txBody>
                    <a:bodyPr/>
                    <a:lstStyle/>
                    <a:p>
                      <a:pPr lvl="0" algn="l">
                        <a:lnSpc>
                          <a:spcPct val="100000"/>
                        </a:lnSpc>
                        <a:spcBef>
                          <a:spcPts val="0"/>
                        </a:spcBef>
                        <a:spcAft>
                          <a:spcPts val="0"/>
                        </a:spcAft>
                        <a:buNone/>
                      </a:pPr>
                      <a:r>
                        <a:rPr lang="en-US" sz="2400" b="0" i="0" u="none" strike="noStrike" noProof="0">
                          <a:solidFill>
                            <a:srgbClr val="000000"/>
                          </a:solidFill>
                          <a:latin typeface="Calibri"/>
                          <a:ea typeface="Calibri"/>
                          <a:cs typeface="Calibri"/>
                        </a:rPr>
                        <a:t>Time (EST)</a:t>
                      </a:r>
                      <a:endParaRPr lang="en-US" sz="2400">
                        <a:latin typeface="Calibri"/>
                        <a:ea typeface="Calibri"/>
                        <a:cs typeface="Calibri"/>
                      </a:endParaRPr>
                    </a:p>
                    <a:p>
                      <a:pPr lvl="0">
                        <a:buNone/>
                      </a:pPr>
                      <a:endParaRPr lang="en-US">
                        <a:latin typeface="Aptos Display"/>
                      </a:endParaRP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691149829"/>
                  </a:ext>
                </a:extLst>
              </a:tr>
              <a:tr h="756229">
                <a:tc>
                  <a:txBody>
                    <a:bodyPr/>
                    <a:lstStyle/>
                    <a:p>
                      <a:pPr lvl="0" algn="l">
                        <a:lnSpc>
                          <a:spcPct val="100000"/>
                        </a:lnSpc>
                        <a:spcBef>
                          <a:spcPts val="0"/>
                        </a:spcBef>
                        <a:spcAft>
                          <a:spcPts val="0"/>
                        </a:spcAft>
                        <a:buNone/>
                      </a:pPr>
                      <a:endParaRPr lang="en-US" sz="2400" b="0" i="0" u="none" strike="noStrike" noProof="0">
                        <a:solidFill>
                          <a:srgbClr val="000000"/>
                        </a:solidFill>
                        <a:latin typeface="Calibri"/>
                        <a:ea typeface="Calibri"/>
                        <a:cs typeface="Calibri"/>
                      </a:endParaRPr>
                    </a:p>
                  </a:txBody>
                  <a:tcPr/>
                </a:tc>
                <a:tc>
                  <a:txBody>
                    <a:bodyPr/>
                    <a:lstStyle/>
                    <a:p>
                      <a:endParaRPr lang="en-US" sz="2400" err="1">
                        <a:latin typeface="Calibri"/>
                        <a:ea typeface="Calibri"/>
                        <a:cs typeface="Calibri"/>
                      </a:endParaRP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593519836"/>
                  </a:ext>
                </a:extLst>
              </a:tr>
              <a:tr h="756229">
                <a:tc>
                  <a:txBody>
                    <a:bodyPr/>
                    <a:lstStyle/>
                    <a:p>
                      <a:pPr lvl="0">
                        <a:buNone/>
                      </a:pPr>
                      <a:endParaRPr lang="en-US" sz="2400" b="0" i="0" u="none" strike="noStrike" noProof="0">
                        <a:solidFill>
                          <a:srgbClr val="000000"/>
                        </a:solidFill>
                        <a:latin typeface="Calibri"/>
                        <a:ea typeface="Calibri"/>
                        <a:cs typeface="Calibri"/>
                      </a:endParaRPr>
                    </a:p>
                  </a:txBody>
                  <a:tcPr/>
                </a:tc>
                <a:tc>
                  <a:txBody>
                    <a:bodyPr/>
                    <a:lstStyle/>
                    <a:p>
                      <a:endParaRPr lang="en-US" sz="2400">
                        <a:latin typeface="Calibri"/>
                        <a:ea typeface="Calibri"/>
                        <a:cs typeface="Calibri"/>
                      </a:endParaRP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871440934"/>
                  </a:ext>
                </a:extLst>
              </a:tr>
              <a:tr h="756229">
                <a:tc>
                  <a:txBody>
                    <a:bodyPr/>
                    <a:lstStyle/>
                    <a:p>
                      <a:pPr lvl="0">
                        <a:buNone/>
                      </a:pPr>
                      <a:endParaRPr lang="en-US" sz="2400" b="0" i="0" u="none" strike="noStrike" noProof="0">
                        <a:solidFill>
                          <a:srgbClr val="000000"/>
                        </a:solidFill>
                        <a:latin typeface="Calibri"/>
                        <a:ea typeface="Calibri"/>
                        <a:cs typeface="Calibri"/>
                      </a:endParaRPr>
                    </a:p>
                  </a:txBody>
                  <a:tcPr/>
                </a:tc>
                <a:tc>
                  <a:txBody>
                    <a:bodyPr/>
                    <a:lstStyle/>
                    <a:p>
                      <a:endParaRPr lang="en-US" sz="2400">
                        <a:latin typeface="Calibri"/>
                        <a:ea typeface="Calibri"/>
                        <a:cs typeface="Calibri"/>
                      </a:endParaRP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649354176"/>
                  </a:ext>
                </a:extLst>
              </a:tr>
            </a:tbl>
          </a:graphicData>
        </a:graphic>
      </p:graphicFrame>
    </p:spTree>
    <p:extLst>
      <p:ext uri="{BB962C8B-B14F-4D97-AF65-F5344CB8AC3E}">
        <p14:creationId xmlns:p14="http://schemas.microsoft.com/office/powerpoint/2010/main" val="1671790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2D3E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A0B34-FE3A-B856-F13A-414653E31D08}"/>
              </a:ext>
            </a:extLst>
          </p:cNvPr>
          <p:cNvSpPr>
            <a:spLocks noGrp="1"/>
          </p:cNvSpPr>
          <p:nvPr>
            <p:ph type="title"/>
          </p:nvPr>
        </p:nvSpPr>
        <p:spPr/>
        <p:txBody>
          <a:bodyPr>
            <a:normAutofit/>
          </a:bodyPr>
          <a:lstStyle/>
          <a:p>
            <a:r>
              <a:rPr lang="en-US" sz="2800"/>
              <a:t>Flavia</a:t>
            </a:r>
          </a:p>
        </p:txBody>
      </p:sp>
      <p:sp>
        <p:nvSpPr>
          <p:cNvPr id="3" name="Content Placeholder 2">
            <a:extLst>
              <a:ext uri="{FF2B5EF4-FFF2-40B4-BE49-F238E27FC236}">
                <a16:creationId xmlns:a16="http://schemas.microsoft.com/office/drawing/2014/main" id="{249E6DC6-DF5E-4C83-7704-98838B568CC4}"/>
              </a:ext>
            </a:extLst>
          </p:cNvPr>
          <p:cNvSpPr>
            <a:spLocks noGrp="1"/>
          </p:cNvSpPr>
          <p:nvPr>
            <p:ph idx="1"/>
          </p:nvPr>
        </p:nvSpPr>
        <p:spPr/>
        <p:txBody>
          <a:bodyPr vert="horz" lIns="91440" tIns="45720" rIns="91440" bIns="45720" rtlCol="0" anchor="t">
            <a:normAutofit/>
          </a:bodyPr>
          <a:lstStyle/>
          <a:p>
            <a:r>
              <a:rPr lang="en-US">
                <a:ea typeface="+mn-lt"/>
                <a:cs typeface="+mn-lt"/>
              </a:rPr>
              <a:t>Why Instagram &amp; TikTok</a:t>
            </a:r>
            <a:endParaRPr lang="en-US"/>
          </a:p>
          <a:p>
            <a:r>
              <a:rPr lang="en-US">
                <a:ea typeface="+mn-lt"/>
                <a:cs typeface="+mn-lt"/>
              </a:rPr>
              <a:t>Content types </a:t>
            </a:r>
            <a:endParaRPr lang="en-US"/>
          </a:p>
          <a:p>
            <a:r>
              <a:rPr lang="en-US">
                <a:ea typeface="+mn-lt"/>
                <a:cs typeface="+mn-lt"/>
              </a:rPr>
              <a:t>Mock-ups walkthrough</a:t>
            </a:r>
            <a:endParaRPr lang="en-US"/>
          </a:p>
        </p:txBody>
      </p:sp>
      <p:sp>
        <p:nvSpPr>
          <p:cNvPr id="4" name="Date Placeholder 3">
            <a:extLst>
              <a:ext uri="{FF2B5EF4-FFF2-40B4-BE49-F238E27FC236}">
                <a16:creationId xmlns:a16="http://schemas.microsoft.com/office/drawing/2014/main" id="{4033B08A-EB81-49EF-2EC5-4AB9AAD78456}"/>
              </a:ext>
            </a:extLst>
          </p:cNvPr>
          <p:cNvSpPr>
            <a:spLocks noGrp="1"/>
          </p:cNvSpPr>
          <p:nvPr>
            <p:ph type="dt" sz="half" idx="10"/>
          </p:nvPr>
        </p:nvSpPr>
        <p:spPr/>
        <p:txBody>
          <a:bodyPr/>
          <a:lstStyle/>
          <a:p>
            <a:fld id="{D46AD736-0333-4B3C-991D-B25736357156}" type="datetime1">
              <a:t>6/10/2026</a:t>
            </a:fld>
            <a:endParaRPr lang="en-US"/>
          </a:p>
        </p:txBody>
      </p:sp>
      <p:sp>
        <p:nvSpPr>
          <p:cNvPr id="5" name="Footer Placeholder 4">
            <a:extLst>
              <a:ext uri="{FF2B5EF4-FFF2-40B4-BE49-F238E27FC236}">
                <a16:creationId xmlns:a16="http://schemas.microsoft.com/office/drawing/2014/main" id="{24029461-0E8D-80AB-4674-7B46670413D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F6EB4FEF-7FF5-A937-4965-8B4C07C60A74}"/>
              </a:ext>
            </a:extLst>
          </p:cNvPr>
          <p:cNvSpPr>
            <a:spLocks noGrp="1"/>
          </p:cNvSpPr>
          <p:nvPr>
            <p:ph type="sldNum" sz="quarter" idx="12"/>
          </p:nvPr>
        </p:nvSpPr>
        <p:spPr/>
        <p:txBody>
          <a:bodyPr/>
          <a:lstStyle/>
          <a:p>
            <a:fld id="{E30AF5A0-43BB-4336-8627-9123B9144D80}" type="slidenum">
              <a:rPr lang="en-US" dirty="0"/>
              <a:t>14</a:t>
            </a:fld>
            <a:endParaRPr lang="en-US"/>
          </a:p>
        </p:txBody>
      </p:sp>
    </p:spTree>
    <p:extLst>
      <p:ext uri="{BB962C8B-B14F-4D97-AF65-F5344CB8AC3E}">
        <p14:creationId xmlns:p14="http://schemas.microsoft.com/office/powerpoint/2010/main" val="1116588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CFFD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374C0-F6FC-0545-6DD9-12A47F3441A6}"/>
              </a:ext>
            </a:extLst>
          </p:cNvPr>
          <p:cNvSpPr>
            <a:spLocks noGrp="1"/>
          </p:cNvSpPr>
          <p:nvPr>
            <p:ph type="title"/>
          </p:nvPr>
        </p:nvSpPr>
        <p:spPr/>
        <p:txBody>
          <a:bodyPr/>
          <a:lstStyle/>
          <a:p>
            <a:r>
              <a:rPr lang="en-US"/>
              <a:t>Flavia Continued </a:t>
            </a:r>
          </a:p>
        </p:txBody>
      </p:sp>
      <p:sp>
        <p:nvSpPr>
          <p:cNvPr id="3" name="Content Placeholder 2">
            <a:extLst>
              <a:ext uri="{FF2B5EF4-FFF2-40B4-BE49-F238E27FC236}">
                <a16:creationId xmlns:a16="http://schemas.microsoft.com/office/drawing/2014/main" id="{BF572466-5928-87CF-34F3-2C48BD85A49D}"/>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95120430-2DB3-CFA7-B613-4CBCCA25ACFE}"/>
              </a:ext>
            </a:extLst>
          </p:cNvPr>
          <p:cNvSpPr>
            <a:spLocks noGrp="1"/>
          </p:cNvSpPr>
          <p:nvPr>
            <p:ph type="dt" sz="half" idx="10"/>
          </p:nvPr>
        </p:nvSpPr>
        <p:spPr/>
        <p:txBody>
          <a:bodyPr/>
          <a:lstStyle/>
          <a:p>
            <a:fld id="{B5F7834A-9107-457F-970F-6ED26DD71806}" type="datetime1">
              <a:t>6/10/2026</a:t>
            </a:fld>
            <a:endParaRPr lang="en-US"/>
          </a:p>
        </p:txBody>
      </p:sp>
      <p:sp>
        <p:nvSpPr>
          <p:cNvPr id="5" name="Footer Placeholder 4">
            <a:extLst>
              <a:ext uri="{FF2B5EF4-FFF2-40B4-BE49-F238E27FC236}">
                <a16:creationId xmlns:a16="http://schemas.microsoft.com/office/drawing/2014/main" id="{653A2030-D338-A988-1C42-55DE2F0CAE4E}"/>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91F80886-AD7A-46B8-BA04-CD7A8490434C}"/>
              </a:ext>
            </a:extLst>
          </p:cNvPr>
          <p:cNvSpPr>
            <a:spLocks noGrp="1"/>
          </p:cNvSpPr>
          <p:nvPr>
            <p:ph type="sldNum" sz="quarter" idx="12"/>
          </p:nvPr>
        </p:nvSpPr>
        <p:spPr/>
        <p:txBody>
          <a:bodyPr/>
          <a:lstStyle/>
          <a:p>
            <a:fld id="{E30AF5A0-43BB-4336-8627-9123B9144D80}" type="slidenum">
              <a:rPr lang="en-US" dirty="0"/>
              <a:t>15</a:t>
            </a:fld>
            <a:endParaRPr lang="en-US"/>
          </a:p>
        </p:txBody>
      </p:sp>
    </p:spTree>
    <p:extLst>
      <p:ext uri="{BB962C8B-B14F-4D97-AF65-F5344CB8AC3E}">
        <p14:creationId xmlns:p14="http://schemas.microsoft.com/office/powerpoint/2010/main" val="598482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F3B29-2A1D-F8AF-56B8-EE9A8040B50A}"/>
              </a:ext>
            </a:extLst>
          </p:cNvPr>
          <p:cNvSpPr>
            <a:spLocks noGrp="1"/>
          </p:cNvSpPr>
          <p:nvPr>
            <p:ph type="title"/>
          </p:nvPr>
        </p:nvSpPr>
        <p:spPr/>
        <p:txBody>
          <a:bodyPr>
            <a:normAutofit/>
          </a:bodyPr>
          <a:lstStyle/>
          <a:p>
            <a:r>
              <a:rPr lang="en-US" sz="2000"/>
              <a:t>Evaluation Plan (metrics, benchmarks, frequency) Tie back to objectives </a:t>
            </a:r>
          </a:p>
        </p:txBody>
      </p:sp>
      <p:sp>
        <p:nvSpPr>
          <p:cNvPr id="3" name="Content Placeholder 2">
            <a:extLst>
              <a:ext uri="{FF2B5EF4-FFF2-40B4-BE49-F238E27FC236}">
                <a16:creationId xmlns:a16="http://schemas.microsoft.com/office/drawing/2014/main" id="{B8116CA5-99E4-61FC-B055-65C5C139BC77}"/>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E0B8A021-1280-757E-4A66-81DC85052C48}"/>
              </a:ext>
            </a:extLst>
          </p:cNvPr>
          <p:cNvSpPr>
            <a:spLocks noGrp="1"/>
          </p:cNvSpPr>
          <p:nvPr>
            <p:ph type="dt" sz="half" idx="10"/>
          </p:nvPr>
        </p:nvSpPr>
        <p:spPr/>
        <p:txBody>
          <a:bodyPr/>
          <a:lstStyle/>
          <a:p>
            <a:fld id="{8DA087CD-668C-4CFA-981B-78585F6CFAFB}" type="datetime1">
              <a:t>6/10/2026</a:t>
            </a:fld>
            <a:endParaRPr lang="en-US"/>
          </a:p>
        </p:txBody>
      </p:sp>
      <p:sp>
        <p:nvSpPr>
          <p:cNvPr id="5" name="Footer Placeholder 4">
            <a:extLst>
              <a:ext uri="{FF2B5EF4-FFF2-40B4-BE49-F238E27FC236}">
                <a16:creationId xmlns:a16="http://schemas.microsoft.com/office/drawing/2014/main" id="{20D8F2C3-480D-5FE9-299A-AFEBF7935070}"/>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DD2D6F19-0228-3C55-5788-2BD0CB03F322}"/>
              </a:ext>
            </a:extLst>
          </p:cNvPr>
          <p:cNvSpPr>
            <a:spLocks noGrp="1"/>
          </p:cNvSpPr>
          <p:nvPr>
            <p:ph type="sldNum" sz="quarter" idx="12"/>
          </p:nvPr>
        </p:nvSpPr>
        <p:spPr/>
        <p:txBody>
          <a:bodyPr/>
          <a:lstStyle/>
          <a:p>
            <a:fld id="{E30AF5A0-43BB-4336-8627-9123B9144D80}" type="slidenum">
              <a:rPr lang="en-US" dirty="0"/>
              <a:t>16</a:t>
            </a:fld>
            <a:endParaRPr lang="en-US"/>
          </a:p>
        </p:txBody>
      </p:sp>
    </p:spTree>
    <p:extLst>
      <p:ext uri="{BB962C8B-B14F-4D97-AF65-F5344CB8AC3E}">
        <p14:creationId xmlns:p14="http://schemas.microsoft.com/office/powerpoint/2010/main" val="1786892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B2C42-49AC-FD63-F101-B9BBF77E2364}"/>
              </a:ext>
            </a:extLst>
          </p:cNvPr>
          <p:cNvSpPr>
            <a:spLocks noGrp="1"/>
          </p:cNvSpPr>
          <p:nvPr>
            <p:ph type="title"/>
          </p:nvPr>
        </p:nvSpPr>
        <p:spPr>
          <a:xfrm>
            <a:off x="696798" y="768079"/>
            <a:ext cx="10632067" cy="2852737"/>
          </a:xfrm>
        </p:spPr>
        <p:txBody>
          <a:bodyPr/>
          <a:lstStyle/>
          <a:p>
            <a:r>
              <a:rPr lang="en-US"/>
              <a:t>Summary</a:t>
            </a:r>
          </a:p>
        </p:txBody>
      </p:sp>
      <p:sp>
        <p:nvSpPr>
          <p:cNvPr id="3" name="Text Placeholder 2">
            <a:extLst>
              <a:ext uri="{FF2B5EF4-FFF2-40B4-BE49-F238E27FC236}">
                <a16:creationId xmlns:a16="http://schemas.microsoft.com/office/drawing/2014/main" id="{558F33D0-68B4-FC3E-DD5F-29C2E5E593A6}"/>
              </a:ext>
            </a:extLst>
          </p:cNvPr>
          <p:cNvSpPr>
            <a:spLocks noGrp="1"/>
          </p:cNvSpPr>
          <p:nvPr>
            <p:ph type="body" idx="1"/>
          </p:nvPr>
        </p:nvSpPr>
        <p:spPr>
          <a:xfrm>
            <a:off x="709188" y="3455756"/>
            <a:ext cx="10632067" cy="2633894"/>
          </a:xfrm>
        </p:spPr>
        <p:txBody>
          <a:bodyPr/>
          <a:lstStyle/>
          <a:p>
            <a:endParaRPr lang="en-US"/>
          </a:p>
        </p:txBody>
      </p:sp>
      <p:sp>
        <p:nvSpPr>
          <p:cNvPr id="4" name="Date Placeholder 3">
            <a:extLst>
              <a:ext uri="{FF2B5EF4-FFF2-40B4-BE49-F238E27FC236}">
                <a16:creationId xmlns:a16="http://schemas.microsoft.com/office/drawing/2014/main" id="{4899985C-BA02-A22B-A101-E89F2B74F193}"/>
              </a:ext>
            </a:extLst>
          </p:cNvPr>
          <p:cNvSpPr>
            <a:spLocks noGrp="1"/>
          </p:cNvSpPr>
          <p:nvPr>
            <p:ph type="dt" sz="half" idx="10"/>
          </p:nvPr>
        </p:nvSpPr>
        <p:spPr/>
        <p:txBody>
          <a:bodyPr/>
          <a:lstStyle/>
          <a:p>
            <a:fld id="{C89305B3-8918-45C9-B4D8-566A36250C43}" type="datetime1">
              <a:t>6/10/2026</a:t>
            </a:fld>
            <a:endParaRPr lang="en-US"/>
          </a:p>
        </p:txBody>
      </p:sp>
      <p:sp>
        <p:nvSpPr>
          <p:cNvPr id="5" name="Footer Placeholder 4">
            <a:extLst>
              <a:ext uri="{FF2B5EF4-FFF2-40B4-BE49-F238E27FC236}">
                <a16:creationId xmlns:a16="http://schemas.microsoft.com/office/drawing/2014/main" id="{50853D12-E782-3064-6517-FB1DC6C0F6AD}"/>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C0D3E7F2-F9D0-DBD9-050C-D10B4165D881}"/>
              </a:ext>
            </a:extLst>
          </p:cNvPr>
          <p:cNvSpPr>
            <a:spLocks noGrp="1"/>
          </p:cNvSpPr>
          <p:nvPr>
            <p:ph type="sldNum" sz="quarter" idx="12"/>
          </p:nvPr>
        </p:nvSpPr>
        <p:spPr/>
        <p:txBody>
          <a:bodyPr/>
          <a:lstStyle/>
          <a:p>
            <a:fld id="{E30AF5A0-43BB-4336-8627-9123B9144D80}" type="slidenum">
              <a:rPr lang="en-US" dirty="0"/>
              <a:t>17</a:t>
            </a:fld>
            <a:endParaRPr lang="en-US"/>
          </a:p>
        </p:txBody>
      </p:sp>
    </p:spTree>
    <p:extLst>
      <p:ext uri="{BB962C8B-B14F-4D97-AF65-F5344CB8AC3E}">
        <p14:creationId xmlns:p14="http://schemas.microsoft.com/office/powerpoint/2010/main" val="1266697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3AA98-D5ED-38D1-5350-CF0CD4D0945F}"/>
              </a:ext>
            </a:extLst>
          </p:cNvPr>
          <p:cNvSpPr>
            <a:spLocks noGrp="1"/>
          </p:cNvSpPr>
          <p:nvPr>
            <p:ph type="title"/>
          </p:nvPr>
        </p:nvSpPr>
        <p:spPr/>
        <p:txBody>
          <a:bodyPr/>
          <a:lstStyle/>
          <a:p>
            <a:r>
              <a:rPr lang="en-US"/>
              <a:t>References</a:t>
            </a:r>
          </a:p>
        </p:txBody>
      </p:sp>
      <p:sp>
        <p:nvSpPr>
          <p:cNvPr id="3" name="Content Placeholder 2">
            <a:extLst>
              <a:ext uri="{FF2B5EF4-FFF2-40B4-BE49-F238E27FC236}">
                <a16:creationId xmlns:a16="http://schemas.microsoft.com/office/drawing/2014/main" id="{DDE73339-2613-61B6-EFED-3983C51CF64B}"/>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4EC9827D-9201-0364-3235-C5344A7C1E6B}"/>
              </a:ext>
            </a:extLst>
          </p:cNvPr>
          <p:cNvSpPr>
            <a:spLocks noGrp="1"/>
          </p:cNvSpPr>
          <p:nvPr>
            <p:ph type="dt" sz="half" idx="10"/>
          </p:nvPr>
        </p:nvSpPr>
        <p:spPr/>
        <p:txBody>
          <a:bodyPr/>
          <a:lstStyle/>
          <a:p>
            <a:fld id="{3F57C55F-CA32-4DBA-9148-C2E121DA44FE}" type="datetime1">
              <a:t>6/10/2026</a:t>
            </a:fld>
            <a:endParaRPr lang="en-US"/>
          </a:p>
        </p:txBody>
      </p:sp>
      <p:sp>
        <p:nvSpPr>
          <p:cNvPr id="5" name="Footer Placeholder 4">
            <a:extLst>
              <a:ext uri="{FF2B5EF4-FFF2-40B4-BE49-F238E27FC236}">
                <a16:creationId xmlns:a16="http://schemas.microsoft.com/office/drawing/2014/main" id="{6AEEFE93-6046-57D7-DA34-3EE1C47A8CD0}"/>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C93FB6B0-B1E9-3451-5E3C-B279CA729249}"/>
              </a:ext>
            </a:extLst>
          </p:cNvPr>
          <p:cNvSpPr>
            <a:spLocks noGrp="1"/>
          </p:cNvSpPr>
          <p:nvPr>
            <p:ph type="sldNum" sz="quarter" idx="12"/>
          </p:nvPr>
        </p:nvSpPr>
        <p:spPr/>
        <p:txBody>
          <a:bodyPr/>
          <a:lstStyle/>
          <a:p>
            <a:fld id="{E30AF5A0-43BB-4336-8627-9123B9144D80}" type="slidenum">
              <a:rPr lang="en-US" dirty="0"/>
              <a:t>18</a:t>
            </a:fld>
            <a:endParaRPr lang="en-US"/>
          </a:p>
        </p:txBody>
      </p:sp>
    </p:spTree>
    <p:extLst>
      <p:ext uri="{BB962C8B-B14F-4D97-AF65-F5344CB8AC3E}">
        <p14:creationId xmlns:p14="http://schemas.microsoft.com/office/powerpoint/2010/main" val="3695684089"/>
      </p:ext>
    </p:extLst>
  </p:cSld>
  <p:clrMapOvr>
    <a:masterClrMapping/>
  </p:clrMapOvr>
</p:sld>
</file>

<file path=ppt/theme/theme1.xml><?xml version="1.0" encoding="utf-8"?>
<a:theme xmlns:a="http://schemas.openxmlformats.org/drawingml/2006/main" name="ChronicleVTI">
  <a:themeElements>
    <a:clrScheme name="ChronicleVTI">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ChronicleVTI">
      <a:majorFont>
        <a:latin typeface="Univers Condensed"/>
        <a:ea typeface=""/>
        <a:cs typeface=""/>
      </a:majorFont>
      <a:minorFont>
        <a:latin typeface="Calisto MT" panose="02040603050505030304"/>
        <a:ea typeface=""/>
        <a:cs typeface=""/>
      </a:minorFont>
    </a:fontScheme>
    <a:fmtScheme name="Chronicle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nicleVTI" id="{534FD3B1-53CD-4A5C-943C-C44DFF248C3E}" vid="{19A790DA-2E4D-4134-98A6-7DECB1A1B842}"/>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18</Slides>
  <Notes>0</Notes>
  <HiddenSlides>0</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ChronicleVTI</vt:lpstr>
      <vt:lpstr>K❤︎‬ETE Campaign Proposal</vt:lpstr>
      <vt:lpstr>PowerPoint Presentation</vt:lpstr>
      <vt:lpstr>What is KAETE?</vt:lpstr>
      <vt:lpstr> what Is  the focus of Kaete? </vt:lpstr>
      <vt:lpstr>Campaign Overview</vt:lpstr>
      <vt:lpstr>Campaign SMART GOALS</vt:lpstr>
      <vt:lpstr>overview of included items</vt:lpstr>
      <vt:lpstr>Audience Description + Demographics- Katherine</vt:lpstr>
      <vt:lpstr>Influencer recommendation + What the influencer will do and tie the influencer back to the target audience  </vt:lpstr>
      <vt:lpstr>Week one content calendar </vt:lpstr>
      <vt:lpstr>Week  Two content calendar </vt:lpstr>
      <vt:lpstr>Week  Three content calendar </vt:lpstr>
      <vt:lpstr>Week one content calendar </vt:lpstr>
      <vt:lpstr>Flavia</vt:lpstr>
      <vt:lpstr>Flavia Continued </vt:lpstr>
      <vt:lpstr>Evaluation Plan (metrics, benchmarks, frequency) Tie back to objectives </vt:lpstr>
      <vt:lpstr>Summary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3</cp:revision>
  <dcterms:created xsi:type="dcterms:W3CDTF">2026-06-09T13:21:31Z</dcterms:created>
  <dcterms:modified xsi:type="dcterms:W3CDTF">2026-06-11T03:41:50Z</dcterms:modified>
</cp:coreProperties>
</file>